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326" r:id="rId4"/>
    <p:sldId id="334" r:id="rId5"/>
    <p:sldId id="291" r:id="rId6"/>
    <p:sldId id="323" r:id="rId7"/>
    <p:sldId id="321" r:id="rId8"/>
    <p:sldId id="322" r:id="rId9"/>
    <p:sldId id="324" r:id="rId10"/>
    <p:sldId id="292" r:id="rId11"/>
    <p:sldId id="327" r:id="rId12"/>
    <p:sldId id="273" r:id="rId13"/>
    <p:sldId id="274" r:id="rId14"/>
    <p:sldId id="275" r:id="rId15"/>
    <p:sldId id="278" r:id="rId16"/>
    <p:sldId id="332" r:id="rId17"/>
    <p:sldId id="293" r:id="rId18"/>
    <p:sldId id="295" r:id="rId19"/>
    <p:sldId id="328" r:id="rId20"/>
    <p:sldId id="296" r:id="rId21"/>
    <p:sldId id="297" r:id="rId22"/>
    <p:sldId id="2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765EA-5964-F426-98EB-F0A706A70D10}" v="9" dt="2023-04-19T13:09:05.644"/>
    <p1510:client id="{0B98B237-B59F-87A8-8E04-DFE3C1DA532F}" v="20" dt="2023-04-16T22:20:14.889"/>
    <p1510:client id="{0F505EDD-1181-EB3D-9AAB-89E8AE30B04E}" v="14" dt="2023-04-19T23:33:49.968"/>
    <p1510:client id="{22FF4EEB-1A12-3386-07BD-BA067A2CB0E7}" v="378" dt="2023-04-18T17:44:02.820"/>
    <p1510:client id="{438C10FA-F8D8-53B8-B6D0-D8DD2221376A}" v="3" dt="2023-04-19T23:30:40.228"/>
    <p1510:client id="{4F44F5B3-9FA0-842A-2403-0F82158EBBE5}" v="745" dt="2023-04-19T06:22:06.803"/>
    <p1510:client id="{50E63C95-A6C1-CABA-CCA7-E312EC746AB2}" v="627" dt="2023-04-17T23:09:22.692"/>
    <p1510:client id="{88F89535-047B-D055-8013-7C745D13239A}" v="197" dt="2023-04-19T04:59:18.133"/>
    <p1510:client id="{8B87DAB6-E7DD-47E5-9B5F-0498F40A6707}" v="636" dt="2023-04-19T23:54:49.653"/>
    <p1510:client id="{9270B5CE-946A-31EA-2B51-D6326AF0EEE9}" v="233" dt="2023-04-19T06:10:41.649"/>
    <p1510:client id="{B89485D1-74D9-D15A-521A-0E1C94169E51}" v="121" dt="2023-04-18T23:07:23.239"/>
    <p1510:client id="{C67310EA-755A-2FF9-F60C-6E9B8FD30F32}" v="1" dt="2023-04-20T00:26:35.520"/>
    <p1510:client id="{D6535105-330D-5977-47F0-20A0D7FD1D35}" v="338" dt="2023-04-20T02:04:01.835"/>
    <p1510:client id="{F57CFF27-51B2-EA39-C932-BA445727431A}" v="1451" dt="2023-04-16T21:27:47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51C284-4892-42B0-BF7C-E755DF4D02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367A348-280F-42E0-A837-05B6BBC837E3}">
      <dgm:prSet/>
      <dgm:spPr/>
      <dgm:t>
        <a:bodyPr/>
        <a:lstStyle/>
        <a:p>
          <a:r>
            <a:rPr lang="en-US" baseline="0"/>
            <a:t>Inventory Management/Pricing</a:t>
          </a:r>
          <a:endParaRPr lang="en-US"/>
        </a:p>
      </dgm:t>
    </dgm:pt>
    <dgm:pt modelId="{8DD16476-1911-41FD-8A44-FDEED88C38D6}" type="parTrans" cxnId="{D3214BE3-4870-43A2-923A-479988A5A065}">
      <dgm:prSet/>
      <dgm:spPr/>
      <dgm:t>
        <a:bodyPr/>
        <a:lstStyle/>
        <a:p>
          <a:endParaRPr lang="en-US"/>
        </a:p>
      </dgm:t>
    </dgm:pt>
    <dgm:pt modelId="{94222261-143B-46EE-AAF8-5CF4EB91EA1A}" type="sibTrans" cxnId="{D3214BE3-4870-43A2-923A-479988A5A065}">
      <dgm:prSet/>
      <dgm:spPr/>
      <dgm:t>
        <a:bodyPr/>
        <a:lstStyle/>
        <a:p>
          <a:endParaRPr lang="en-US"/>
        </a:p>
      </dgm:t>
    </dgm:pt>
    <dgm:pt modelId="{863C2F58-C9A6-4601-81A7-B6C54D51A726}">
      <dgm:prSet/>
      <dgm:spPr/>
      <dgm:t>
        <a:bodyPr/>
        <a:lstStyle/>
        <a:p>
          <a:r>
            <a:rPr lang="en-US" baseline="0"/>
            <a:t>Define Inventory Mangement and Pricing</a:t>
          </a:r>
          <a:endParaRPr lang="en-US"/>
        </a:p>
      </dgm:t>
    </dgm:pt>
    <dgm:pt modelId="{37580E3B-DE5F-4C9A-BE99-F537A4C0FAC1}" type="parTrans" cxnId="{A795A697-0850-461F-9549-C77EF16C078A}">
      <dgm:prSet/>
      <dgm:spPr/>
      <dgm:t>
        <a:bodyPr/>
        <a:lstStyle/>
        <a:p>
          <a:endParaRPr lang="en-US"/>
        </a:p>
      </dgm:t>
    </dgm:pt>
    <dgm:pt modelId="{513BB201-91AE-45B4-B36F-4B129BEC1078}" type="sibTrans" cxnId="{A795A697-0850-461F-9549-C77EF16C078A}">
      <dgm:prSet/>
      <dgm:spPr/>
      <dgm:t>
        <a:bodyPr/>
        <a:lstStyle/>
        <a:p>
          <a:endParaRPr lang="en-US"/>
        </a:p>
      </dgm:t>
    </dgm:pt>
    <dgm:pt modelId="{DA68136B-4FD0-40DF-B6D2-893548AD4042}">
      <dgm:prSet/>
      <dgm:spPr/>
      <dgm:t>
        <a:bodyPr/>
        <a:lstStyle/>
        <a:p>
          <a:r>
            <a:rPr lang="en-US" baseline="0"/>
            <a:t>Briefly mention departments at New Melle’s that manages inventory</a:t>
          </a:r>
          <a:endParaRPr lang="en-US"/>
        </a:p>
      </dgm:t>
    </dgm:pt>
    <dgm:pt modelId="{9C0A10B0-0B8F-4E8F-A8D3-CCAB1D5EB627}" type="parTrans" cxnId="{EF4A67D8-8737-4F94-9749-E174516E1E0A}">
      <dgm:prSet/>
      <dgm:spPr/>
      <dgm:t>
        <a:bodyPr/>
        <a:lstStyle/>
        <a:p>
          <a:endParaRPr lang="en-US"/>
        </a:p>
      </dgm:t>
    </dgm:pt>
    <dgm:pt modelId="{89692EBA-EE18-4B78-B4A8-E977F68F1830}" type="sibTrans" cxnId="{EF4A67D8-8737-4F94-9749-E174516E1E0A}">
      <dgm:prSet/>
      <dgm:spPr/>
      <dgm:t>
        <a:bodyPr/>
        <a:lstStyle/>
        <a:p>
          <a:endParaRPr lang="en-US"/>
        </a:p>
      </dgm:t>
    </dgm:pt>
    <dgm:pt modelId="{B44BD35C-BEBD-4FAC-8585-AD25ACEF5C0A}">
      <dgm:prSet/>
      <dgm:spPr/>
      <dgm:t>
        <a:bodyPr/>
        <a:lstStyle/>
        <a:p>
          <a:r>
            <a:rPr lang="en-US" baseline="0"/>
            <a:t>Menu</a:t>
          </a:r>
          <a:endParaRPr lang="en-US"/>
        </a:p>
      </dgm:t>
    </dgm:pt>
    <dgm:pt modelId="{707F25ED-7377-45BE-84CA-4E06FF2744D4}" type="parTrans" cxnId="{EC79AAD0-E6FB-4817-995C-6D6585C278B9}">
      <dgm:prSet/>
      <dgm:spPr/>
      <dgm:t>
        <a:bodyPr/>
        <a:lstStyle/>
        <a:p>
          <a:endParaRPr lang="en-US"/>
        </a:p>
      </dgm:t>
    </dgm:pt>
    <dgm:pt modelId="{AFE26BA7-389C-49EE-8342-7E14BAA45BC4}" type="sibTrans" cxnId="{EC79AAD0-E6FB-4817-995C-6D6585C278B9}">
      <dgm:prSet/>
      <dgm:spPr/>
      <dgm:t>
        <a:bodyPr/>
        <a:lstStyle/>
        <a:p>
          <a:endParaRPr lang="en-US"/>
        </a:p>
      </dgm:t>
    </dgm:pt>
    <dgm:pt modelId="{71DB23BF-D894-472E-8EC7-2E4CB539C757}">
      <dgm:prSet/>
      <dgm:spPr/>
      <dgm:t>
        <a:bodyPr/>
        <a:lstStyle/>
        <a:p>
          <a:r>
            <a:rPr lang="en-US" baseline="0"/>
            <a:t>Cost to purchase</a:t>
          </a:r>
          <a:endParaRPr lang="en-US"/>
        </a:p>
      </dgm:t>
    </dgm:pt>
    <dgm:pt modelId="{81740B0C-57FF-43D1-A716-CF67D782E726}" type="parTrans" cxnId="{096C9B2D-5349-4D78-A41A-F481AA89AEF9}">
      <dgm:prSet/>
      <dgm:spPr/>
      <dgm:t>
        <a:bodyPr/>
        <a:lstStyle/>
        <a:p>
          <a:endParaRPr lang="en-US"/>
        </a:p>
      </dgm:t>
    </dgm:pt>
    <dgm:pt modelId="{E78B6D3D-FF14-4942-ADD2-C3A222091F33}" type="sibTrans" cxnId="{096C9B2D-5349-4D78-A41A-F481AA89AEF9}">
      <dgm:prSet/>
      <dgm:spPr/>
      <dgm:t>
        <a:bodyPr/>
        <a:lstStyle/>
        <a:p>
          <a:endParaRPr lang="en-US"/>
        </a:p>
      </dgm:t>
    </dgm:pt>
    <dgm:pt modelId="{C1C2EFD1-E5CB-44F2-8A7A-844591D746EF}">
      <dgm:prSet/>
      <dgm:spPr/>
      <dgm:t>
        <a:bodyPr/>
        <a:lstStyle/>
        <a:p>
          <a:r>
            <a:rPr lang="en-US" baseline="0"/>
            <a:t>Price NMSR sells the menu</a:t>
          </a:r>
          <a:endParaRPr lang="en-US"/>
        </a:p>
      </dgm:t>
    </dgm:pt>
    <dgm:pt modelId="{C896B1BC-54CF-43CF-95E1-484875B11351}" type="parTrans" cxnId="{9C5C37A7-ED30-46CD-B2F1-0FD7E9DF505C}">
      <dgm:prSet/>
      <dgm:spPr/>
      <dgm:t>
        <a:bodyPr/>
        <a:lstStyle/>
        <a:p>
          <a:endParaRPr lang="en-US"/>
        </a:p>
      </dgm:t>
    </dgm:pt>
    <dgm:pt modelId="{83F496FD-A360-4730-A187-3A7721B79757}" type="sibTrans" cxnId="{9C5C37A7-ED30-46CD-B2F1-0FD7E9DF505C}">
      <dgm:prSet/>
      <dgm:spPr/>
      <dgm:t>
        <a:bodyPr/>
        <a:lstStyle/>
        <a:p>
          <a:endParaRPr lang="en-US"/>
        </a:p>
      </dgm:t>
    </dgm:pt>
    <dgm:pt modelId="{7F8E12E1-5AF7-46F0-A05A-F33B9FA123F6}">
      <dgm:prSet/>
      <dgm:spPr/>
      <dgm:t>
        <a:bodyPr/>
        <a:lstStyle/>
        <a:p>
          <a:r>
            <a:rPr lang="en-US" baseline="0"/>
            <a:t>Compare other concession stand</a:t>
          </a:r>
          <a:endParaRPr lang="en-US"/>
        </a:p>
      </dgm:t>
    </dgm:pt>
    <dgm:pt modelId="{256A175A-6CF4-4948-B10E-FB8E3AF4D291}" type="parTrans" cxnId="{F4B15A3A-609F-44C5-8C57-B2F5D72FEC6B}">
      <dgm:prSet/>
      <dgm:spPr/>
      <dgm:t>
        <a:bodyPr/>
        <a:lstStyle/>
        <a:p>
          <a:endParaRPr lang="en-US"/>
        </a:p>
      </dgm:t>
    </dgm:pt>
    <dgm:pt modelId="{25C413C9-AC50-4E10-8F20-7F0CBEBDE826}" type="sibTrans" cxnId="{F4B15A3A-609F-44C5-8C57-B2F5D72FEC6B}">
      <dgm:prSet/>
      <dgm:spPr/>
      <dgm:t>
        <a:bodyPr/>
        <a:lstStyle/>
        <a:p>
          <a:endParaRPr lang="en-US"/>
        </a:p>
      </dgm:t>
    </dgm:pt>
    <dgm:pt modelId="{150F3F20-77D2-4530-A7F4-B182288710EA}" type="pres">
      <dgm:prSet presAssocID="{9651C284-4892-42B0-BF7C-E755DF4D02DB}" presName="root" presStyleCnt="0">
        <dgm:presLayoutVars>
          <dgm:dir/>
          <dgm:resizeHandles val="exact"/>
        </dgm:presLayoutVars>
      </dgm:prSet>
      <dgm:spPr/>
    </dgm:pt>
    <dgm:pt modelId="{C2BFEC3F-66BF-4ADE-B0B6-23317FB72BC3}" type="pres">
      <dgm:prSet presAssocID="{2367A348-280F-42E0-A837-05B6BBC837E3}" presName="compNode" presStyleCnt="0"/>
      <dgm:spPr/>
    </dgm:pt>
    <dgm:pt modelId="{AB1AFD11-ED5A-41CC-A02A-15D2D241D5B5}" type="pres">
      <dgm:prSet presAssocID="{2367A348-280F-42E0-A837-05B6BBC837E3}" presName="bgRect" presStyleLbl="bgShp" presStyleIdx="0" presStyleCnt="3"/>
      <dgm:spPr/>
    </dgm:pt>
    <dgm:pt modelId="{5B4D5FEF-B2A1-46D0-8650-EB45F65D187C}" type="pres">
      <dgm:prSet presAssocID="{2367A348-280F-42E0-A837-05B6BBC837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3B48186C-2523-4867-A68C-3E045FF6E9A8}" type="pres">
      <dgm:prSet presAssocID="{2367A348-280F-42E0-A837-05B6BBC837E3}" presName="spaceRect" presStyleCnt="0"/>
      <dgm:spPr/>
    </dgm:pt>
    <dgm:pt modelId="{7290F63F-186A-4487-A259-4A0052687A23}" type="pres">
      <dgm:prSet presAssocID="{2367A348-280F-42E0-A837-05B6BBC837E3}" presName="parTx" presStyleLbl="revTx" presStyleIdx="0" presStyleCnt="4">
        <dgm:presLayoutVars>
          <dgm:chMax val="0"/>
          <dgm:chPref val="0"/>
        </dgm:presLayoutVars>
      </dgm:prSet>
      <dgm:spPr/>
    </dgm:pt>
    <dgm:pt modelId="{F6AC6A95-108C-4095-A41D-816FC392D005}" type="pres">
      <dgm:prSet presAssocID="{94222261-143B-46EE-AAF8-5CF4EB91EA1A}" presName="sibTrans" presStyleCnt="0"/>
      <dgm:spPr/>
    </dgm:pt>
    <dgm:pt modelId="{E18BCFA4-4DDC-407D-99F5-AEDFE1ED61B2}" type="pres">
      <dgm:prSet presAssocID="{863C2F58-C9A6-4601-81A7-B6C54D51A726}" presName="compNode" presStyleCnt="0"/>
      <dgm:spPr/>
    </dgm:pt>
    <dgm:pt modelId="{C0CBAD48-3339-4EE3-A2B8-7BC4603B2EF7}" type="pres">
      <dgm:prSet presAssocID="{863C2F58-C9A6-4601-81A7-B6C54D51A726}" presName="bgRect" presStyleLbl="bgShp" presStyleIdx="1" presStyleCnt="3"/>
      <dgm:spPr/>
    </dgm:pt>
    <dgm:pt modelId="{46A996E0-356C-44D2-90EE-238662DB8273}" type="pres">
      <dgm:prSet presAssocID="{863C2F58-C9A6-4601-81A7-B6C54D51A7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35D1A06-643F-4201-8570-2DC0CA40274B}" type="pres">
      <dgm:prSet presAssocID="{863C2F58-C9A6-4601-81A7-B6C54D51A726}" presName="spaceRect" presStyleCnt="0"/>
      <dgm:spPr/>
    </dgm:pt>
    <dgm:pt modelId="{898D7655-4F91-4797-A762-8C8433FC663C}" type="pres">
      <dgm:prSet presAssocID="{863C2F58-C9A6-4601-81A7-B6C54D51A726}" presName="parTx" presStyleLbl="revTx" presStyleIdx="1" presStyleCnt="4">
        <dgm:presLayoutVars>
          <dgm:chMax val="0"/>
          <dgm:chPref val="0"/>
        </dgm:presLayoutVars>
      </dgm:prSet>
      <dgm:spPr/>
    </dgm:pt>
    <dgm:pt modelId="{AE59C13F-BD5E-4E3B-AC79-34F4171F7681}" type="pres">
      <dgm:prSet presAssocID="{513BB201-91AE-45B4-B36F-4B129BEC1078}" presName="sibTrans" presStyleCnt="0"/>
      <dgm:spPr/>
    </dgm:pt>
    <dgm:pt modelId="{876CC314-987B-47B5-91C3-AE99A9E0C3A5}" type="pres">
      <dgm:prSet presAssocID="{DA68136B-4FD0-40DF-B6D2-893548AD4042}" presName="compNode" presStyleCnt="0"/>
      <dgm:spPr/>
    </dgm:pt>
    <dgm:pt modelId="{1F45A608-E40C-471F-8469-6E6353DF9F01}" type="pres">
      <dgm:prSet presAssocID="{DA68136B-4FD0-40DF-B6D2-893548AD4042}" presName="bgRect" presStyleLbl="bgShp" presStyleIdx="2" presStyleCnt="3"/>
      <dgm:spPr/>
    </dgm:pt>
    <dgm:pt modelId="{3E4DE9DD-1D50-4180-B37D-2474D587DDEE}" type="pres">
      <dgm:prSet presAssocID="{DA68136B-4FD0-40DF-B6D2-893548AD40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C5CBB48-8333-479E-92FA-419A38B3DC5B}" type="pres">
      <dgm:prSet presAssocID="{DA68136B-4FD0-40DF-B6D2-893548AD4042}" presName="spaceRect" presStyleCnt="0"/>
      <dgm:spPr/>
    </dgm:pt>
    <dgm:pt modelId="{3E3DACFC-E63F-4D4F-AE21-16C057C9BE48}" type="pres">
      <dgm:prSet presAssocID="{DA68136B-4FD0-40DF-B6D2-893548AD4042}" presName="parTx" presStyleLbl="revTx" presStyleIdx="2" presStyleCnt="4">
        <dgm:presLayoutVars>
          <dgm:chMax val="0"/>
          <dgm:chPref val="0"/>
        </dgm:presLayoutVars>
      </dgm:prSet>
      <dgm:spPr/>
    </dgm:pt>
    <dgm:pt modelId="{173550C9-E435-4949-B1F5-30F6F9688E80}" type="pres">
      <dgm:prSet presAssocID="{DA68136B-4FD0-40DF-B6D2-893548AD4042}" presName="desTx" presStyleLbl="revTx" presStyleIdx="3" presStyleCnt="4">
        <dgm:presLayoutVars/>
      </dgm:prSet>
      <dgm:spPr/>
    </dgm:pt>
  </dgm:ptLst>
  <dgm:cxnLst>
    <dgm:cxn modelId="{778D8E18-8F27-4D31-AEA1-7583302BB9F8}" type="presOf" srcId="{B44BD35C-BEBD-4FAC-8585-AD25ACEF5C0A}" destId="{173550C9-E435-4949-B1F5-30F6F9688E80}" srcOrd="0" destOrd="0" presId="urn:microsoft.com/office/officeart/2018/2/layout/IconVerticalSolidList"/>
    <dgm:cxn modelId="{4DCD5122-5A29-4FB1-8188-54856FD11558}" type="presOf" srcId="{71DB23BF-D894-472E-8EC7-2E4CB539C757}" destId="{173550C9-E435-4949-B1F5-30F6F9688E80}" srcOrd="0" destOrd="1" presId="urn:microsoft.com/office/officeart/2018/2/layout/IconVerticalSolidList"/>
    <dgm:cxn modelId="{096C9B2D-5349-4D78-A41A-F481AA89AEF9}" srcId="{DA68136B-4FD0-40DF-B6D2-893548AD4042}" destId="{71DB23BF-D894-472E-8EC7-2E4CB539C757}" srcOrd="1" destOrd="0" parTransId="{81740B0C-57FF-43D1-A716-CF67D782E726}" sibTransId="{E78B6D3D-FF14-4942-ADD2-C3A222091F33}"/>
    <dgm:cxn modelId="{F4B15A3A-609F-44C5-8C57-B2F5D72FEC6B}" srcId="{DA68136B-4FD0-40DF-B6D2-893548AD4042}" destId="{7F8E12E1-5AF7-46F0-A05A-F33B9FA123F6}" srcOrd="3" destOrd="0" parTransId="{256A175A-6CF4-4948-B10E-FB8E3AF4D291}" sibTransId="{25C413C9-AC50-4E10-8F20-7F0CBEBDE826}"/>
    <dgm:cxn modelId="{F2639042-4EAE-400F-A67E-6CAFC034C19F}" type="presOf" srcId="{2367A348-280F-42E0-A837-05B6BBC837E3}" destId="{7290F63F-186A-4487-A259-4A0052687A23}" srcOrd="0" destOrd="0" presId="urn:microsoft.com/office/officeart/2018/2/layout/IconVerticalSolidList"/>
    <dgm:cxn modelId="{BFCE0472-33EE-4FF3-AE9B-E711CEB9D05B}" type="presOf" srcId="{C1C2EFD1-E5CB-44F2-8A7A-844591D746EF}" destId="{173550C9-E435-4949-B1F5-30F6F9688E80}" srcOrd="0" destOrd="2" presId="urn:microsoft.com/office/officeart/2018/2/layout/IconVerticalSolidList"/>
    <dgm:cxn modelId="{27878A7B-8C40-4DDB-9D64-C41BA3B0C83C}" type="presOf" srcId="{DA68136B-4FD0-40DF-B6D2-893548AD4042}" destId="{3E3DACFC-E63F-4D4F-AE21-16C057C9BE48}" srcOrd="0" destOrd="0" presId="urn:microsoft.com/office/officeart/2018/2/layout/IconVerticalSolidList"/>
    <dgm:cxn modelId="{2CCE8884-0C4A-426C-A755-1E6D5CF5446F}" type="presOf" srcId="{9651C284-4892-42B0-BF7C-E755DF4D02DB}" destId="{150F3F20-77D2-4530-A7F4-B182288710EA}" srcOrd="0" destOrd="0" presId="urn:microsoft.com/office/officeart/2018/2/layout/IconVerticalSolidList"/>
    <dgm:cxn modelId="{A795A697-0850-461F-9549-C77EF16C078A}" srcId="{9651C284-4892-42B0-BF7C-E755DF4D02DB}" destId="{863C2F58-C9A6-4601-81A7-B6C54D51A726}" srcOrd="1" destOrd="0" parTransId="{37580E3B-DE5F-4C9A-BE99-F537A4C0FAC1}" sibTransId="{513BB201-91AE-45B4-B36F-4B129BEC1078}"/>
    <dgm:cxn modelId="{D35EAE97-C6F1-40FF-BBA7-781B0C8D6BBE}" type="presOf" srcId="{863C2F58-C9A6-4601-81A7-B6C54D51A726}" destId="{898D7655-4F91-4797-A762-8C8433FC663C}" srcOrd="0" destOrd="0" presId="urn:microsoft.com/office/officeart/2018/2/layout/IconVerticalSolidList"/>
    <dgm:cxn modelId="{9C5C37A7-ED30-46CD-B2F1-0FD7E9DF505C}" srcId="{DA68136B-4FD0-40DF-B6D2-893548AD4042}" destId="{C1C2EFD1-E5CB-44F2-8A7A-844591D746EF}" srcOrd="2" destOrd="0" parTransId="{C896B1BC-54CF-43CF-95E1-484875B11351}" sibTransId="{83F496FD-A360-4730-A187-3A7721B79757}"/>
    <dgm:cxn modelId="{EC79AAD0-E6FB-4817-995C-6D6585C278B9}" srcId="{DA68136B-4FD0-40DF-B6D2-893548AD4042}" destId="{B44BD35C-BEBD-4FAC-8585-AD25ACEF5C0A}" srcOrd="0" destOrd="0" parTransId="{707F25ED-7377-45BE-84CA-4E06FF2744D4}" sibTransId="{AFE26BA7-389C-49EE-8342-7E14BAA45BC4}"/>
    <dgm:cxn modelId="{EF4A67D8-8737-4F94-9749-E174516E1E0A}" srcId="{9651C284-4892-42B0-BF7C-E755DF4D02DB}" destId="{DA68136B-4FD0-40DF-B6D2-893548AD4042}" srcOrd="2" destOrd="0" parTransId="{9C0A10B0-0B8F-4E8F-A8D3-CCAB1D5EB627}" sibTransId="{89692EBA-EE18-4B78-B4A8-E977F68F1830}"/>
    <dgm:cxn modelId="{D3214BE3-4870-43A2-923A-479988A5A065}" srcId="{9651C284-4892-42B0-BF7C-E755DF4D02DB}" destId="{2367A348-280F-42E0-A837-05B6BBC837E3}" srcOrd="0" destOrd="0" parTransId="{8DD16476-1911-41FD-8A44-FDEED88C38D6}" sibTransId="{94222261-143B-46EE-AAF8-5CF4EB91EA1A}"/>
    <dgm:cxn modelId="{CF4801FB-9C3D-4B76-8056-BCEBF1FA0486}" type="presOf" srcId="{7F8E12E1-5AF7-46F0-A05A-F33B9FA123F6}" destId="{173550C9-E435-4949-B1F5-30F6F9688E80}" srcOrd="0" destOrd="3" presId="urn:microsoft.com/office/officeart/2018/2/layout/IconVerticalSolidList"/>
    <dgm:cxn modelId="{0A55879E-8E1A-47CE-8625-561666686AF6}" type="presParOf" srcId="{150F3F20-77D2-4530-A7F4-B182288710EA}" destId="{C2BFEC3F-66BF-4ADE-B0B6-23317FB72BC3}" srcOrd="0" destOrd="0" presId="urn:microsoft.com/office/officeart/2018/2/layout/IconVerticalSolidList"/>
    <dgm:cxn modelId="{283B7016-CA26-4391-A386-0C79C9D1C542}" type="presParOf" srcId="{C2BFEC3F-66BF-4ADE-B0B6-23317FB72BC3}" destId="{AB1AFD11-ED5A-41CC-A02A-15D2D241D5B5}" srcOrd="0" destOrd="0" presId="urn:microsoft.com/office/officeart/2018/2/layout/IconVerticalSolidList"/>
    <dgm:cxn modelId="{E24FB2FD-26A2-4B4D-9140-3FBE6C5EE2E8}" type="presParOf" srcId="{C2BFEC3F-66BF-4ADE-B0B6-23317FB72BC3}" destId="{5B4D5FEF-B2A1-46D0-8650-EB45F65D187C}" srcOrd="1" destOrd="0" presId="urn:microsoft.com/office/officeart/2018/2/layout/IconVerticalSolidList"/>
    <dgm:cxn modelId="{B4C81BD3-2FD4-4ABE-990C-EEC19F87D221}" type="presParOf" srcId="{C2BFEC3F-66BF-4ADE-B0B6-23317FB72BC3}" destId="{3B48186C-2523-4867-A68C-3E045FF6E9A8}" srcOrd="2" destOrd="0" presId="urn:microsoft.com/office/officeart/2018/2/layout/IconVerticalSolidList"/>
    <dgm:cxn modelId="{49A36569-E672-40A9-AD4E-715FDBACA226}" type="presParOf" srcId="{C2BFEC3F-66BF-4ADE-B0B6-23317FB72BC3}" destId="{7290F63F-186A-4487-A259-4A0052687A23}" srcOrd="3" destOrd="0" presId="urn:microsoft.com/office/officeart/2018/2/layout/IconVerticalSolidList"/>
    <dgm:cxn modelId="{E44C5174-00CC-48C4-A4DA-6C4BBC9CC36E}" type="presParOf" srcId="{150F3F20-77D2-4530-A7F4-B182288710EA}" destId="{F6AC6A95-108C-4095-A41D-816FC392D005}" srcOrd="1" destOrd="0" presId="urn:microsoft.com/office/officeart/2018/2/layout/IconVerticalSolidList"/>
    <dgm:cxn modelId="{4E921221-B8DA-4059-A512-4FC0F8E607FE}" type="presParOf" srcId="{150F3F20-77D2-4530-A7F4-B182288710EA}" destId="{E18BCFA4-4DDC-407D-99F5-AEDFE1ED61B2}" srcOrd="2" destOrd="0" presId="urn:microsoft.com/office/officeart/2018/2/layout/IconVerticalSolidList"/>
    <dgm:cxn modelId="{E442CB7C-3148-40DA-9BDE-DDD32E5F56DB}" type="presParOf" srcId="{E18BCFA4-4DDC-407D-99F5-AEDFE1ED61B2}" destId="{C0CBAD48-3339-4EE3-A2B8-7BC4603B2EF7}" srcOrd="0" destOrd="0" presId="urn:microsoft.com/office/officeart/2018/2/layout/IconVerticalSolidList"/>
    <dgm:cxn modelId="{18F0CC14-C257-4375-B51D-DB6D2143EF7C}" type="presParOf" srcId="{E18BCFA4-4DDC-407D-99F5-AEDFE1ED61B2}" destId="{46A996E0-356C-44D2-90EE-238662DB8273}" srcOrd="1" destOrd="0" presId="urn:microsoft.com/office/officeart/2018/2/layout/IconVerticalSolidList"/>
    <dgm:cxn modelId="{A3DB04C8-DE5F-462E-A8E0-CB79DF277FFB}" type="presParOf" srcId="{E18BCFA4-4DDC-407D-99F5-AEDFE1ED61B2}" destId="{835D1A06-643F-4201-8570-2DC0CA40274B}" srcOrd="2" destOrd="0" presId="urn:microsoft.com/office/officeart/2018/2/layout/IconVerticalSolidList"/>
    <dgm:cxn modelId="{243C0DD6-5336-460C-B54A-0E3400234069}" type="presParOf" srcId="{E18BCFA4-4DDC-407D-99F5-AEDFE1ED61B2}" destId="{898D7655-4F91-4797-A762-8C8433FC663C}" srcOrd="3" destOrd="0" presId="urn:microsoft.com/office/officeart/2018/2/layout/IconVerticalSolidList"/>
    <dgm:cxn modelId="{40074688-C040-4011-A079-91EF21505083}" type="presParOf" srcId="{150F3F20-77D2-4530-A7F4-B182288710EA}" destId="{AE59C13F-BD5E-4E3B-AC79-34F4171F7681}" srcOrd="3" destOrd="0" presId="urn:microsoft.com/office/officeart/2018/2/layout/IconVerticalSolidList"/>
    <dgm:cxn modelId="{E1A7875E-9245-4391-8A06-05834212DCE2}" type="presParOf" srcId="{150F3F20-77D2-4530-A7F4-B182288710EA}" destId="{876CC314-987B-47B5-91C3-AE99A9E0C3A5}" srcOrd="4" destOrd="0" presId="urn:microsoft.com/office/officeart/2018/2/layout/IconVerticalSolidList"/>
    <dgm:cxn modelId="{CCC68121-34E1-4F9E-A2B3-6529742E8858}" type="presParOf" srcId="{876CC314-987B-47B5-91C3-AE99A9E0C3A5}" destId="{1F45A608-E40C-471F-8469-6E6353DF9F01}" srcOrd="0" destOrd="0" presId="urn:microsoft.com/office/officeart/2018/2/layout/IconVerticalSolidList"/>
    <dgm:cxn modelId="{2141191C-1DB6-44E2-A6F3-38494579035A}" type="presParOf" srcId="{876CC314-987B-47B5-91C3-AE99A9E0C3A5}" destId="{3E4DE9DD-1D50-4180-B37D-2474D587DDEE}" srcOrd="1" destOrd="0" presId="urn:microsoft.com/office/officeart/2018/2/layout/IconVerticalSolidList"/>
    <dgm:cxn modelId="{0B7B13AE-987E-477D-91D0-538F63104268}" type="presParOf" srcId="{876CC314-987B-47B5-91C3-AE99A9E0C3A5}" destId="{3C5CBB48-8333-479E-92FA-419A38B3DC5B}" srcOrd="2" destOrd="0" presId="urn:microsoft.com/office/officeart/2018/2/layout/IconVerticalSolidList"/>
    <dgm:cxn modelId="{BE49A63F-A57C-4736-895F-53262CCBEF82}" type="presParOf" srcId="{876CC314-987B-47B5-91C3-AE99A9E0C3A5}" destId="{3E3DACFC-E63F-4D4F-AE21-16C057C9BE48}" srcOrd="3" destOrd="0" presId="urn:microsoft.com/office/officeart/2018/2/layout/IconVerticalSolidList"/>
    <dgm:cxn modelId="{5DB84443-7C2C-4402-AB2F-AEDBA5A66600}" type="presParOf" srcId="{876CC314-987B-47B5-91C3-AE99A9E0C3A5}" destId="{173550C9-E435-4949-B1F5-30F6F9688E8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CA502F-1FB8-4E10-A12B-CF07282215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44EB45-8258-45BF-B524-AEE26E174F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>
              <a:latin typeface="Times New Roman"/>
              <a:cs typeface="Times New Roman"/>
            </a:rPr>
            <a:t>Bullwhip Effect: Pepsi's online ordering option may lead to the bullwhip effect, causing inventory and supply chain issues.</a:t>
          </a:r>
          <a:endParaRPr lang="en-US">
            <a:latin typeface="Times New Roman"/>
            <a:cs typeface="Times New Roman"/>
          </a:endParaRPr>
        </a:p>
      </dgm:t>
    </dgm:pt>
    <dgm:pt modelId="{1E11C18E-F23C-4876-B578-7CB082160242}" type="parTrans" cxnId="{0D331AB5-855B-43BC-8E42-501AC2CCE2DB}">
      <dgm:prSet/>
      <dgm:spPr/>
      <dgm:t>
        <a:bodyPr/>
        <a:lstStyle/>
        <a:p>
          <a:endParaRPr lang="en-US"/>
        </a:p>
      </dgm:t>
    </dgm:pt>
    <dgm:pt modelId="{A69D6057-08D9-4AAB-AA94-1C60997DCB3F}" type="sibTrans" cxnId="{0D331AB5-855B-43BC-8E42-501AC2CCE2DB}">
      <dgm:prSet/>
      <dgm:spPr/>
      <dgm:t>
        <a:bodyPr/>
        <a:lstStyle/>
        <a:p>
          <a:endParaRPr lang="en-US"/>
        </a:p>
      </dgm:t>
    </dgm:pt>
    <dgm:pt modelId="{8A12CAF2-2ECE-46FA-9660-D5987B28FB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>
              <a:latin typeface="Times New Roman"/>
              <a:cs typeface="Times New Roman"/>
            </a:rPr>
            <a:t>Inventory Issue with Campbell Soup: The center may face inventory issues due to Campbell's ordering approach.</a:t>
          </a:r>
          <a:endParaRPr lang="en-US">
            <a:latin typeface="Times New Roman"/>
            <a:cs typeface="Times New Roman"/>
          </a:endParaRPr>
        </a:p>
      </dgm:t>
    </dgm:pt>
    <dgm:pt modelId="{4550E1F6-9BE7-4AAD-98AB-65342A6980E9}" type="parTrans" cxnId="{C524EDAB-A9AE-4BCB-936A-ADA7E8015765}">
      <dgm:prSet/>
      <dgm:spPr/>
      <dgm:t>
        <a:bodyPr/>
        <a:lstStyle/>
        <a:p>
          <a:endParaRPr lang="en-US"/>
        </a:p>
      </dgm:t>
    </dgm:pt>
    <dgm:pt modelId="{0BE76729-D708-45D3-BB5D-A77694A13021}" type="sibTrans" cxnId="{C524EDAB-A9AE-4BCB-936A-ADA7E8015765}">
      <dgm:prSet/>
      <dgm:spPr/>
      <dgm:t>
        <a:bodyPr/>
        <a:lstStyle/>
        <a:p>
          <a:endParaRPr lang="en-US"/>
        </a:p>
      </dgm:t>
    </dgm:pt>
    <dgm:pt modelId="{F531D1DF-90CC-4443-BAAA-625473BCF3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>
              <a:latin typeface="Times New Roman"/>
              <a:cs typeface="Times New Roman"/>
            </a:rPr>
            <a:t>Material Storage of Ice Cream Cups: The center may need to explore alternative suppliers or consider making ice cream cups from scratch in case of a material shortage.</a:t>
          </a:r>
          <a:endParaRPr lang="en-US">
            <a:latin typeface="Times New Roman"/>
            <a:cs typeface="Times New Roman"/>
          </a:endParaRPr>
        </a:p>
      </dgm:t>
    </dgm:pt>
    <dgm:pt modelId="{D7B74EDD-25AE-4A62-B4ED-CFBC9FDE5A71}" type="parTrans" cxnId="{94AB6A68-DA99-403C-8158-D96845D336E4}">
      <dgm:prSet/>
      <dgm:spPr/>
      <dgm:t>
        <a:bodyPr/>
        <a:lstStyle/>
        <a:p>
          <a:endParaRPr lang="en-US"/>
        </a:p>
      </dgm:t>
    </dgm:pt>
    <dgm:pt modelId="{8A996847-C093-4E62-B995-28DF37B864E3}" type="sibTrans" cxnId="{94AB6A68-DA99-403C-8158-D96845D336E4}">
      <dgm:prSet/>
      <dgm:spPr/>
      <dgm:t>
        <a:bodyPr/>
        <a:lstStyle/>
        <a:p>
          <a:endParaRPr lang="en-US"/>
        </a:p>
      </dgm:t>
    </dgm:pt>
    <dgm:pt modelId="{52ED6F22-8FCE-46F8-A991-500AEEC6FE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>
              <a:latin typeface="Times New Roman"/>
              <a:cs typeface="Times New Roman"/>
            </a:rPr>
            <a:t>Late Delivery: The center may have to purchase similar items from local stores or inform customers of out-of-stock items if there is a delay in delivery.</a:t>
          </a:r>
          <a:endParaRPr lang="en-US">
            <a:latin typeface="Times New Roman"/>
            <a:cs typeface="Times New Roman"/>
          </a:endParaRPr>
        </a:p>
      </dgm:t>
    </dgm:pt>
    <dgm:pt modelId="{7EAC9F72-EE3E-4948-A0F0-DD6CDD4852AD}" type="parTrans" cxnId="{4D45D8B3-C2DB-4A72-8C7C-03F887F66AD0}">
      <dgm:prSet/>
      <dgm:spPr/>
      <dgm:t>
        <a:bodyPr/>
        <a:lstStyle/>
        <a:p>
          <a:endParaRPr lang="en-US"/>
        </a:p>
      </dgm:t>
    </dgm:pt>
    <dgm:pt modelId="{A6E31BA5-EB04-48D1-B543-6AA48EE59056}" type="sibTrans" cxnId="{4D45D8B3-C2DB-4A72-8C7C-03F887F66AD0}">
      <dgm:prSet/>
      <dgm:spPr/>
      <dgm:t>
        <a:bodyPr/>
        <a:lstStyle/>
        <a:p>
          <a:endParaRPr lang="en-US"/>
        </a:p>
      </dgm:t>
    </dgm:pt>
    <dgm:pt modelId="{3AE97A5B-712F-4095-9922-E635E611BC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>
              <a:latin typeface="Times New Roman"/>
              <a:cs typeface="Times New Roman"/>
            </a:rPr>
            <a:t>Slush: A contingency plan is necessary to address stockouts of this irreplaceable item.</a:t>
          </a:r>
          <a:endParaRPr lang="en-US">
            <a:latin typeface="Times New Roman"/>
            <a:cs typeface="Times New Roman"/>
          </a:endParaRPr>
        </a:p>
      </dgm:t>
    </dgm:pt>
    <dgm:pt modelId="{835C83E9-2A4F-4A4F-B46E-D0E42DBE3833}" type="parTrans" cxnId="{7F23F996-208F-4F77-877A-7514758F53D7}">
      <dgm:prSet/>
      <dgm:spPr/>
      <dgm:t>
        <a:bodyPr/>
        <a:lstStyle/>
        <a:p>
          <a:endParaRPr lang="en-US"/>
        </a:p>
      </dgm:t>
    </dgm:pt>
    <dgm:pt modelId="{36206EFB-86D7-4A84-9727-AE835E410608}" type="sibTrans" cxnId="{7F23F996-208F-4F77-877A-7514758F53D7}">
      <dgm:prSet/>
      <dgm:spPr/>
      <dgm:t>
        <a:bodyPr/>
        <a:lstStyle/>
        <a:p>
          <a:endParaRPr lang="en-US"/>
        </a:p>
      </dgm:t>
    </dgm:pt>
    <dgm:pt modelId="{A2BC0B29-BA7C-47E1-935E-18B078A405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>
              <a:latin typeface="Times New Roman"/>
              <a:cs typeface="Times New Roman"/>
            </a:rPr>
            <a:t>Accuracy of Orders: The beer company requires a 100% accurate order, which calls for clear communication channels with suppliers and accurate information on order quantities and specifications.</a:t>
          </a:r>
          <a:endParaRPr lang="en-US">
            <a:latin typeface="Times New Roman"/>
            <a:cs typeface="Times New Roman"/>
          </a:endParaRPr>
        </a:p>
      </dgm:t>
    </dgm:pt>
    <dgm:pt modelId="{4719DD13-6F1D-41B1-B6A6-BCE742889ED7}" type="parTrans" cxnId="{8D7B20D4-C63F-47B4-847C-862EE4F21884}">
      <dgm:prSet/>
      <dgm:spPr/>
      <dgm:t>
        <a:bodyPr/>
        <a:lstStyle/>
        <a:p>
          <a:endParaRPr lang="en-US"/>
        </a:p>
      </dgm:t>
    </dgm:pt>
    <dgm:pt modelId="{EEF11F0A-1DAC-4AB8-B13E-E85FCE98FCD2}" type="sibTrans" cxnId="{8D7B20D4-C63F-47B4-847C-862EE4F21884}">
      <dgm:prSet/>
      <dgm:spPr/>
      <dgm:t>
        <a:bodyPr/>
        <a:lstStyle/>
        <a:p>
          <a:endParaRPr lang="en-US"/>
        </a:p>
      </dgm:t>
    </dgm:pt>
    <dgm:pt modelId="{469F14E5-C37A-4150-B418-E62CCC9B6D2A}" type="pres">
      <dgm:prSet presAssocID="{6FCA502F-1FB8-4E10-A12B-CF0728221581}" presName="root" presStyleCnt="0">
        <dgm:presLayoutVars>
          <dgm:dir/>
          <dgm:resizeHandles val="exact"/>
        </dgm:presLayoutVars>
      </dgm:prSet>
      <dgm:spPr/>
    </dgm:pt>
    <dgm:pt modelId="{6C658CE0-4042-4BE6-9422-FAAC5AC08858}" type="pres">
      <dgm:prSet presAssocID="{CA44EB45-8258-45BF-B524-AEE26E174FE1}" presName="compNode" presStyleCnt="0"/>
      <dgm:spPr/>
    </dgm:pt>
    <dgm:pt modelId="{1093B64C-1A23-4CE5-BFF1-08C2EA00CC12}" type="pres">
      <dgm:prSet presAssocID="{CA44EB45-8258-45BF-B524-AEE26E174FE1}" presName="bgRect" presStyleLbl="bgShp" presStyleIdx="0" presStyleCnt="6"/>
      <dgm:spPr/>
    </dgm:pt>
    <dgm:pt modelId="{70D1F69D-28F4-43FB-B65E-5EB8CA7F3BBD}" type="pres">
      <dgm:prSet presAssocID="{CA44EB45-8258-45BF-B524-AEE26E174FE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23EFD76E-7E5B-4263-87BA-0AE1033A7C70}" type="pres">
      <dgm:prSet presAssocID="{CA44EB45-8258-45BF-B524-AEE26E174FE1}" presName="spaceRect" presStyleCnt="0"/>
      <dgm:spPr/>
    </dgm:pt>
    <dgm:pt modelId="{A632B386-A702-4DFD-9986-E9FC207BD1F2}" type="pres">
      <dgm:prSet presAssocID="{CA44EB45-8258-45BF-B524-AEE26E174FE1}" presName="parTx" presStyleLbl="revTx" presStyleIdx="0" presStyleCnt="6">
        <dgm:presLayoutVars>
          <dgm:chMax val="0"/>
          <dgm:chPref val="0"/>
        </dgm:presLayoutVars>
      </dgm:prSet>
      <dgm:spPr/>
    </dgm:pt>
    <dgm:pt modelId="{12C0DFCF-7BAA-485E-9895-5697E3BD4476}" type="pres">
      <dgm:prSet presAssocID="{A69D6057-08D9-4AAB-AA94-1C60997DCB3F}" presName="sibTrans" presStyleCnt="0"/>
      <dgm:spPr/>
    </dgm:pt>
    <dgm:pt modelId="{53BB8778-9566-4974-BA74-034AFEA92C9A}" type="pres">
      <dgm:prSet presAssocID="{8A12CAF2-2ECE-46FA-9660-D5987B28FBC4}" presName="compNode" presStyleCnt="0"/>
      <dgm:spPr/>
    </dgm:pt>
    <dgm:pt modelId="{B4CF3C0E-0380-43C6-AB11-E9B3E2C1B728}" type="pres">
      <dgm:prSet presAssocID="{8A12CAF2-2ECE-46FA-9660-D5987B28FBC4}" presName="bgRect" presStyleLbl="bgShp" presStyleIdx="1" presStyleCnt="6"/>
      <dgm:spPr/>
    </dgm:pt>
    <dgm:pt modelId="{304210A7-8BA5-40DA-A357-44938C328401}" type="pres">
      <dgm:prSet presAssocID="{8A12CAF2-2ECE-46FA-9660-D5987B28FBC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93142419-C22E-4C85-8C72-430B2C05DCCA}" type="pres">
      <dgm:prSet presAssocID="{8A12CAF2-2ECE-46FA-9660-D5987B28FBC4}" presName="spaceRect" presStyleCnt="0"/>
      <dgm:spPr/>
    </dgm:pt>
    <dgm:pt modelId="{1B946761-9F6F-4EF2-BBBD-7D7E9EFD46FB}" type="pres">
      <dgm:prSet presAssocID="{8A12CAF2-2ECE-46FA-9660-D5987B28FBC4}" presName="parTx" presStyleLbl="revTx" presStyleIdx="1" presStyleCnt="6">
        <dgm:presLayoutVars>
          <dgm:chMax val="0"/>
          <dgm:chPref val="0"/>
        </dgm:presLayoutVars>
      </dgm:prSet>
      <dgm:spPr/>
    </dgm:pt>
    <dgm:pt modelId="{85849C53-C511-47F7-BA94-FEF095550D48}" type="pres">
      <dgm:prSet presAssocID="{0BE76729-D708-45D3-BB5D-A77694A13021}" presName="sibTrans" presStyleCnt="0"/>
      <dgm:spPr/>
    </dgm:pt>
    <dgm:pt modelId="{3C2D1CF0-2B26-4F17-AF62-1FC8F0D63AAC}" type="pres">
      <dgm:prSet presAssocID="{F531D1DF-90CC-4443-BAAA-625473BCF3AA}" presName="compNode" presStyleCnt="0"/>
      <dgm:spPr/>
    </dgm:pt>
    <dgm:pt modelId="{65309265-34F0-49BB-A7C4-D8B3701E1D00}" type="pres">
      <dgm:prSet presAssocID="{F531D1DF-90CC-4443-BAAA-625473BCF3AA}" presName="bgRect" presStyleLbl="bgShp" presStyleIdx="2" presStyleCnt="6"/>
      <dgm:spPr/>
    </dgm:pt>
    <dgm:pt modelId="{2A046B15-3F49-4CDA-90BA-6D24925795CD}" type="pres">
      <dgm:prSet presAssocID="{F531D1DF-90CC-4443-BAAA-625473BCF3A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l"/>
        </a:ext>
      </dgm:extLst>
    </dgm:pt>
    <dgm:pt modelId="{39A17CBF-9BC4-44DB-80EF-1ADB87125FD8}" type="pres">
      <dgm:prSet presAssocID="{F531D1DF-90CC-4443-BAAA-625473BCF3AA}" presName="spaceRect" presStyleCnt="0"/>
      <dgm:spPr/>
    </dgm:pt>
    <dgm:pt modelId="{C182A9B3-6770-4E5C-A1A2-012429B743DC}" type="pres">
      <dgm:prSet presAssocID="{F531D1DF-90CC-4443-BAAA-625473BCF3AA}" presName="parTx" presStyleLbl="revTx" presStyleIdx="2" presStyleCnt="6">
        <dgm:presLayoutVars>
          <dgm:chMax val="0"/>
          <dgm:chPref val="0"/>
        </dgm:presLayoutVars>
      </dgm:prSet>
      <dgm:spPr/>
    </dgm:pt>
    <dgm:pt modelId="{BA1525DD-DC6F-49BE-8B88-9744EFF6A9AE}" type="pres">
      <dgm:prSet presAssocID="{8A996847-C093-4E62-B995-28DF37B864E3}" presName="sibTrans" presStyleCnt="0"/>
      <dgm:spPr/>
    </dgm:pt>
    <dgm:pt modelId="{0F724BFB-1938-4442-AFBC-526E01A1B5AB}" type="pres">
      <dgm:prSet presAssocID="{52ED6F22-8FCE-46F8-A991-500AEEC6FE7E}" presName="compNode" presStyleCnt="0"/>
      <dgm:spPr/>
    </dgm:pt>
    <dgm:pt modelId="{8BC5E573-4069-468D-B18C-6C81C9E168A2}" type="pres">
      <dgm:prSet presAssocID="{52ED6F22-8FCE-46F8-A991-500AEEC6FE7E}" presName="bgRect" presStyleLbl="bgShp" presStyleIdx="3" presStyleCnt="6"/>
      <dgm:spPr/>
    </dgm:pt>
    <dgm:pt modelId="{A43D0189-FF88-4BA8-802D-466CF8145507}" type="pres">
      <dgm:prSet presAssocID="{52ED6F22-8FCE-46F8-A991-500AEEC6FE7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"/>
        </a:ext>
      </dgm:extLst>
    </dgm:pt>
    <dgm:pt modelId="{D281AA97-7431-4C16-8314-C75308C1DAC4}" type="pres">
      <dgm:prSet presAssocID="{52ED6F22-8FCE-46F8-A991-500AEEC6FE7E}" presName="spaceRect" presStyleCnt="0"/>
      <dgm:spPr/>
    </dgm:pt>
    <dgm:pt modelId="{FBADE9AD-4E77-46ED-AE4D-886A922DF5C2}" type="pres">
      <dgm:prSet presAssocID="{52ED6F22-8FCE-46F8-A991-500AEEC6FE7E}" presName="parTx" presStyleLbl="revTx" presStyleIdx="3" presStyleCnt="6">
        <dgm:presLayoutVars>
          <dgm:chMax val="0"/>
          <dgm:chPref val="0"/>
        </dgm:presLayoutVars>
      </dgm:prSet>
      <dgm:spPr/>
    </dgm:pt>
    <dgm:pt modelId="{64C50949-18E6-4FC4-9884-DEC861EF257B}" type="pres">
      <dgm:prSet presAssocID="{A6E31BA5-EB04-48D1-B543-6AA48EE59056}" presName="sibTrans" presStyleCnt="0"/>
      <dgm:spPr/>
    </dgm:pt>
    <dgm:pt modelId="{35BF54DD-3D4F-431A-8313-F9683C2DB9B0}" type="pres">
      <dgm:prSet presAssocID="{3AE97A5B-712F-4095-9922-E635E611BCB7}" presName="compNode" presStyleCnt="0"/>
      <dgm:spPr/>
    </dgm:pt>
    <dgm:pt modelId="{33486474-3939-4E68-A5C2-9B5A1D204355}" type="pres">
      <dgm:prSet presAssocID="{3AE97A5B-712F-4095-9922-E635E611BCB7}" presName="bgRect" presStyleLbl="bgShp" presStyleIdx="4" presStyleCnt="6"/>
      <dgm:spPr/>
    </dgm:pt>
    <dgm:pt modelId="{08752A8B-DFBB-4D6A-8C78-79D2FE9AF074}" type="pres">
      <dgm:prSet presAssocID="{3AE97A5B-712F-4095-9922-E635E611BCB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AFDE44A2-20EC-4C0F-BBE2-4243E86DD435}" type="pres">
      <dgm:prSet presAssocID="{3AE97A5B-712F-4095-9922-E635E611BCB7}" presName="spaceRect" presStyleCnt="0"/>
      <dgm:spPr/>
    </dgm:pt>
    <dgm:pt modelId="{88BE299D-7D78-4584-96A8-364811106BF8}" type="pres">
      <dgm:prSet presAssocID="{3AE97A5B-712F-4095-9922-E635E611BCB7}" presName="parTx" presStyleLbl="revTx" presStyleIdx="4" presStyleCnt="6">
        <dgm:presLayoutVars>
          <dgm:chMax val="0"/>
          <dgm:chPref val="0"/>
        </dgm:presLayoutVars>
      </dgm:prSet>
      <dgm:spPr/>
    </dgm:pt>
    <dgm:pt modelId="{57E51DA2-8D6B-42DA-B507-C118FF7E649A}" type="pres">
      <dgm:prSet presAssocID="{36206EFB-86D7-4A84-9727-AE835E410608}" presName="sibTrans" presStyleCnt="0"/>
      <dgm:spPr/>
    </dgm:pt>
    <dgm:pt modelId="{AC7ABAEB-5EA1-4CB8-A0CD-2B5DBCD3ABDD}" type="pres">
      <dgm:prSet presAssocID="{A2BC0B29-BA7C-47E1-935E-18B078A405DE}" presName="compNode" presStyleCnt="0"/>
      <dgm:spPr/>
    </dgm:pt>
    <dgm:pt modelId="{60DF4701-636A-4F23-933D-3EBF4E4BD2DD}" type="pres">
      <dgm:prSet presAssocID="{A2BC0B29-BA7C-47E1-935E-18B078A405DE}" presName="bgRect" presStyleLbl="bgShp" presStyleIdx="5" presStyleCnt="6"/>
      <dgm:spPr/>
    </dgm:pt>
    <dgm:pt modelId="{016A5BA2-D9E0-4EAA-A373-0E251879096B}" type="pres">
      <dgm:prSet presAssocID="{A2BC0B29-BA7C-47E1-935E-18B078A405D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0622674-19D4-4520-AA09-B9CA5D599FF6}" type="pres">
      <dgm:prSet presAssocID="{A2BC0B29-BA7C-47E1-935E-18B078A405DE}" presName="spaceRect" presStyleCnt="0"/>
      <dgm:spPr/>
    </dgm:pt>
    <dgm:pt modelId="{8461DF52-CA13-447A-BE3E-12EC50CC5B34}" type="pres">
      <dgm:prSet presAssocID="{A2BC0B29-BA7C-47E1-935E-18B078A405D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4AB6A68-DA99-403C-8158-D96845D336E4}" srcId="{6FCA502F-1FB8-4E10-A12B-CF0728221581}" destId="{F531D1DF-90CC-4443-BAAA-625473BCF3AA}" srcOrd="2" destOrd="0" parTransId="{D7B74EDD-25AE-4A62-B4ED-CFBC9FDE5A71}" sibTransId="{8A996847-C093-4E62-B995-28DF37B864E3}"/>
    <dgm:cxn modelId="{41330F87-C4DC-484C-BDF0-150EDC3606F9}" type="presOf" srcId="{3AE97A5B-712F-4095-9922-E635E611BCB7}" destId="{88BE299D-7D78-4584-96A8-364811106BF8}" srcOrd="0" destOrd="0" presId="urn:microsoft.com/office/officeart/2018/2/layout/IconVerticalSolidList"/>
    <dgm:cxn modelId="{A778E891-2031-41E6-8206-EA5ACF01DEE2}" type="presOf" srcId="{F531D1DF-90CC-4443-BAAA-625473BCF3AA}" destId="{C182A9B3-6770-4E5C-A1A2-012429B743DC}" srcOrd="0" destOrd="0" presId="urn:microsoft.com/office/officeart/2018/2/layout/IconVerticalSolidList"/>
    <dgm:cxn modelId="{7F23F996-208F-4F77-877A-7514758F53D7}" srcId="{6FCA502F-1FB8-4E10-A12B-CF0728221581}" destId="{3AE97A5B-712F-4095-9922-E635E611BCB7}" srcOrd="4" destOrd="0" parTransId="{835C83E9-2A4F-4A4F-B46E-D0E42DBE3833}" sibTransId="{36206EFB-86D7-4A84-9727-AE835E410608}"/>
    <dgm:cxn modelId="{FE6ED8AB-5D84-447A-81E9-F38480BF9BE2}" type="presOf" srcId="{6FCA502F-1FB8-4E10-A12B-CF0728221581}" destId="{469F14E5-C37A-4150-B418-E62CCC9B6D2A}" srcOrd="0" destOrd="0" presId="urn:microsoft.com/office/officeart/2018/2/layout/IconVerticalSolidList"/>
    <dgm:cxn modelId="{C524EDAB-A9AE-4BCB-936A-ADA7E8015765}" srcId="{6FCA502F-1FB8-4E10-A12B-CF0728221581}" destId="{8A12CAF2-2ECE-46FA-9660-D5987B28FBC4}" srcOrd="1" destOrd="0" parTransId="{4550E1F6-9BE7-4AAD-98AB-65342A6980E9}" sibTransId="{0BE76729-D708-45D3-BB5D-A77694A13021}"/>
    <dgm:cxn modelId="{4D45D8B3-C2DB-4A72-8C7C-03F887F66AD0}" srcId="{6FCA502F-1FB8-4E10-A12B-CF0728221581}" destId="{52ED6F22-8FCE-46F8-A991-500AEEC6FE7E}" srcOrd="3" destOrd="0" parTransId="{7EAC9F72-EE3E-4948-A0F0-DD6CDD4852AD}" sibTransId="{A6E31BA5-EB04-48D1-B543-6AA48EE59056}"/>
    <dgm:cxn modelId="{0D331AB5-855B-43BC-8E42-501AC2CCE2DB}" srcId="{6FCA502F-1FB8-4E10-A12B-CF0728221581}" destId="{CA44EB45-8258-45BF-B524-AEE26E174FE1}" srcOrd="0" destOrd="0" parTransId="{1E11C18E-F23C-4876-B578-7CB082160242}" sibTransId="{A69D6057-08D9-4AAB-AA94-1C60997DCB3F}"/>
    <dgm:cxn modelId="{397A35B8-BC1B-4604-993D-C0997A71F2DB}" type="presOf" srcId="{52ED6F22-8FCE-46F8-A991-500AEEC6FE7E}" destId="{FBADE9AD-4E77-46ED-AE4D-886A922DF5C2}" srcOrd="0" destOrd="0" presId="urn:microsoft.com/office/officeart/2018/2/layout/IconVerticalSolidList"/>
    <dgm:cxn modelId="{8D7B20D4-C63F-47B4-847C-862EE4F21884}" srcId="{6FCA502F-1FB8-4E10-A12B-CF0728221581}" destId="{A2BC0B29-BA7C-47E1-935E-18B078A405DE}" srcOrd="5" destOrd="0" parTransId="{4719DD13-6F1D-41B1-B6A6-BCE742889ED7}" sibTransId="{EEF11F0A-1DAC-4AB8-B13E-E85FCE98FCD2}"/>
    <dgm:cxn modelId="{B332A6E2-6CF1-4D0E-BCCC-73EAF4222492}" type="presOf" srcId="{A2BC0B29-BA7C-47E1-935E-18B078A405DE}" destId="{8461DF52-CA13-447A-BE3E-12EC50CC5B34}" srcOrd="0" destOrd="0" presId="urn:microsoft.com/office/officeart/2018/2/layout/IconVerticalSolidList"/>
    <dgm:cxn modelId="{C67C5DE4-FC7D-423C-8857-DF422CC55DDD}" type="presOf" srcId="{8A12CAF2-2ECE-46FA-9660-D5987B28FBC4}" destId="{1B946761-9F6F-4EF2-BBBD-7D7E9EFD46FB}" srcOrd="0" destOrd="0" presId="urn:microsoft.com/office/officeart/2018/2/layout/IconVerticalSolidList"/>
    <dgm:cxn modelId="{1D5BA0ED-BAB2-48CF-87A2-46A26DA9AA79}" type="presOf" srcId="{CA44EB45-8258-45BF-B524-AEE26E174FE1}" destId="{A632B386-A702-4DFD-9986-E9FC207BD1F2}" srcOrd="0" destOrd="0" presId="urn:microsoft.com/office/officeart/2018/2/layout/IconVerticalSolidList"/>
    <dgm:cxn modelId="{ADBEFEC2-552C-4B80-84D0-EA8C9288C457}" type="presParOf" srcId="{469F14E5-C37A-4150-B418-E62CCC9B6D2A}" destId="{6C658CE0-4042-4BE6-9422-FAAC5AC08858}" srcOrd="0" destOrd="0" presId="urn:microsoft.com/office/officeart/2018/2/layout/IconVerticalSolidList"/>
    <dgm:cxn modelId="{AB36A528-E359-4608-A828-7C963B324CF1}" type="presParOf" srcId="{6C658CE0-4042-4BE6-9422-FAAC5AC08858}" destId="{1093B64C-1A23-4CE5-BFF1-08C2EA00CC12}" srcOrd="0" destOrd="0" presId="urn:microsoft.com/office/officeart/2018/2/layout/IconVerticalSolidList"/>
    <dgm:cxn modelId="{EA6DDF4A-2363-44E2-AAA0-3F224AB49850}" type="presParOf" srcId="{6C658CE0-4042-4BE6-9422-FAAC5AC08858}" destId="{70D1F69D-28F4-43FB-B65E-5EB8CA7F3BBD}" srcOrd="1" destOrd="0" presId="urn:microsoft.com/office/officeart/2018/2/layout/IconVerticalSolidList"/>
    <dgm:cxn modelId="{13E491BF-4EDB-46B9-B453-51FEDFB81F37}" type="presParOf" srcId="{6C658CE0-4042-4BE6-9422-FAAC5AC08858}" destId="{23EFD76E-7E5B-4263-87BA-0AE1033A7C70}" srcOrd="2" destOrd="0" presId="urn:microsoft.com/office/officeart/2018/2/layout/IconVerticalSolidList"/>
    <dgm:cxn modelId="{89EEFEBF-F743-40F6-A126-4A4557EA1DEE}" type="presParOf" srcId="{6C658CE0-4042-4BE6-9422-FAAC5AC08858}" destId="{A632B386-A702-4DFD-9986-E9FC207BD1F2}" srcOrd="3" destOrd="0" presId="urn:microsoft.com/office/officeart/2018/2/layout/IconVerticalSolidList"/>
    <dgm:cxn modelId="{66EA537A-7375-479E-BAE1-EDAA471A6D4E}" type="presParOf" srcId="{469F14E5-C37A-4150-B418-E62CCC9B6D2A}" destId="{12C0DFCF-7BAA-485E-9895-5697E3BD4476}" srcOrd="1" destOrd="0" presId="urn:microsoft.com/office/officeart/2018/2/layout/IconVerticalSolidList"/>
    <dgm:cxn modelId="{7F4E19C4-2AD5-47B9-9374-7F798C34C6CE}" type="presParOf" srcId="{469F14E5-C37A-4150-B418-E62CCC9B6D2A}" destId="{53BB8778-9566-4974-BA74-034AFEA92C9A}" srcOrd="2" destOrd="0" presId="urn:microsoft.com/office/officeart/2018/2/layout/IconVerticalSolidList"/>
    <dgm:cxn modelId="{39E5F017-DF0C-4527-AAE7-A60D5FA46510}" type="presParOf" srcId="{53BB8778-9566-4974-BA74-034AFEA92C9A}" destId="{B4CF3C0E-0380-43C6-AB11-E9B3E2C1B728}" srcOrd="0" destOrd="0" presId="urn:microsoft.com/office/officeart/2018/2/layout/IconVerticalSolidList"/>
    <dgm:cxn modelId="{B1F56EE5-E5C8-44C0-9531-D266AC20EA20}" type="presParOf" srcId="{53BB8778-9566-4974-BA74-034AFEA92C9A}" destId="{304210A7-8BA5-40DA-A357-44938C328401}" srcOrd="1" destOrd="0" presId="urn:microsoft.com/office/officeart/2018/2/layout/IconVerticalSolidList"/>
    <dgm:cxn modelId="{93D76D57-725F-4E1F-B301-5C39FACAF8F8}" type="presParOf" srcId="{53BB8778-9566-4974-BA74-034AFEA92C9A}" destId="{93142419-C22E-4C85-8C72-430B2C05DCCA}" srcOrd="2" destOrd="0" presId="urn:microsoft.com/office/officeart/2018/2/layout/IconVerticalSolidList"/>
    <dgm:cxn modelId="{1A1F5C3F-367E-47FE-AD86-92D6FC4BE83C}" type="presParOf" srcId="{53BB8778-9566-4974-BA74-034AFEA92C9A}" destId="{1B946761-9F6F-4EF2-BBBD-7D7E9EFD46FB}" srcOrd="3" destOrd="0" presId="urn:microsoft.com/office/officeart/2018/2/layout/IconVerticalSolidList"/>
    <dgm:cxn modelId="{1DE28A34-E18D-4AF1-8811-82211D48D4D6}" type="presParOf" srcId="{469F14E5-C37A-4150-B418-E62CCC9B6D2A}" destId="{85849C53-C511-47F7-BA94-FEF095550D48}" srcOrd="3" destOrd="0" presId="urn:microsoft.com/office/officeart/2018/2/layout/IconVerticalSolidList"/>
    <dgm:cxn modelId="{77E78F64-A3C0-4041-9BC0-3DD291BF2AC9}" type="presParOf" srcId="{469F14E5-C37A-4150-B418-E62CCC9B6D2A}" destId="{3C2D1CF0-2B26-4F17-AF62-1FC8F0D63AAC}" srcOrd="4" destOrd="0" presId="urn:microsoft.com/office/officeart/2018/2/layout/IconVerticalSolidList"/>
    <dgm:cxn modelId="{4325C392-EE94-4889-9AD9-1F4AC536A326}" type="presParOf" srcId="{3C2D1CF0-2B26-4F17-AF62-1FC8F0D63AAC}" destId="{65309265-34F0-49BB-A7C4-D8B3701E1D00}" srcOrd="0" destOrd="0" presId="urn:microsoft.com/office/officeart/2018/2/layout/IconVerticalSolidList"/>
    <dgm:cxn modelId="{8585F766-EC5B-4C7A-BE70-ED0458A200B0}" type="presParOf" srcId="{3C2D1CF0-2B26-4F17-AF62-1FC8F0D63AAC}" destId="{2A046B15-3F49-4CDA-90BA-6D24925795CD}" srcOrd="1" destOrd="0" presId="urn:microsoft.com/office/officeart/2018/2/layout/IconVerticalSolidList"/>
    <dgm:cxn modelId="{12686471-F65B-4FEC-B5C5-4A9B43ABDD34}" type="presParOf" srcId="{3C2D1CF0-2B26-4F17-AF62-1FC8F0D63AAC}" destId="{39A17CBF-9BC4-44DB-80EF-1ADB87125FD8}" srcOrd="2" destOrd="0" presId="urn:microsoft.com/office/officeart/2018/2/layout/IconVerticalSolidList"/>
    <dgm:cxn modelId="{F67A9FD5-ED31-44BC-BC16-78322F7BD011}" type="presParOf" srcId="{3C2D1CF0-2B26-4F17-AF62-1FC8F0D63AAC}" destId="{C182A9B3-6770-4E5C-A1A2-012429B743DC}" srcOrd="3" destOrd="0" presId="urn:microsoft.com/office/officeart/2018/2/layout/IconVerticalSolidList"/>
    <dgm:cxn modelId="{892C471F-642B-4AC8-A353-DD59DD871205}" type="presParOf" srcId="{469F14E5-C37A-4150-B418-E62CCC9B6D2A}" destId="{BA1525DD-DC6F-49BE-8B88-9744EFF6A9AE}" srcOrd="5" destOrd="0" presId="urn:microsoft.com/office/officeart/2018/2/layout/IconVerticalSolidList"/>
    <dgm:cxn modelId="{A3B30D40-1E81-4126-B711-9F3A0D3E471D}" type="presParOf" srcId="{469F14E5-C37A-4150-B418-E62CCC9B6D2A}" destId="{0F724BFB-1938-4442-AFBC-526E01A1B5AB}" srcOrd="6" destOrd="0" presId="urn:microsoft.com/office/officeart/2018/2/layout/IconVerticalSolidList"/>
    <dgm:cxn modelId="{822E4152-29B1-400A-A297-4054B96D2D39}" type="presParOf" srcId="{0F724BFB-1938-4442-AFBC-526E01A1B5AB}" destId="{8BC5E573-4069-468D-B18C-6C81C9E168A2}" srcOrd="0" destOrd="0" presId="urn:microsoft.com/office/officeart/2018/2/layout/IconVerticalSolidList"/>
    <dgm:cxn modelId="{257C7145-E3F5-40AE-9E55-332C698D9EA0}" type="presParOf" srcId="{0F724BFB-1938-4442-AFBC-526E01A1B5AB}" destId="{A43D0189-FF88-4BA8-802D-466CF8145507}" srcOrd="1" destOrd="0" presId="urn:microsoft.com/office/officeart/2018/2/layout/IconVerticalSolidList"/>
    <dgm:cxn modelId="{302437E6-DB4B-4F27-964D-A5EEE0504B16}" type="presParOf" srcId="{0F724BFB-1938-4442-AFBC-526E01A1B5AB}" destId="{D281AA97-7431-4C16-8314-C75308C1DAC4}" srcOrd="2" destOrd="0" presId="urn:microsoft.com/office/officeart/2018/2/layout/IconVerticalSolidList"/>
    <dgm:cxn modelId="{742331C2-28A1-48D6-B1DC-EF96D89C208B}" type="presParOf" srcId="{0F724BFB-1938-4442-AFBC-526E01A1B5AB}" destId="{FBADE9AD-4E77-46ED-AE4D-886A922DF5C2}" srcOrd="3" destOrd="0" presId="urn:microsoft.com/office/officeart/2018/2/layout/IconVerticalSolidList"/>
    <dgm:cxn modelId="{9B88E367-0023-481A-A447-5AFC1EAE8EE9}" type="presParOf" srcId="{469F14E5-C37A-4150-B418-E62CCC9B6D2A}" destId="{64C50949-18E6-4FC4-9884-DEC861EF257B}" srcOrd="7" destOrd="0" presId="urn:microsoft.com/office/officeart/2018/2/layout/IconVerticalSolidList"/>
    <dgm:cxn modelId="{5DB99E57-C075-44F4-8B21-77EFCEDEFFE4}" type="presParOf" srcId="{469F14E5-C37A-4150-B418-E62CCC9B6D2A}" destId="{35BF54DD-3D4F-431A-8313-F9683C2DB9B0}" srcOrd="8" destOrd="0" presId="urn:microsoft.com/office/officeart/2018/2/layout/IconVerticalSolidList"/>
    <dgm:cxn modelId="{9B1CA5AF-EA95-4B22-8570-FDDF79B5954D}" type="presParOf" srcId="{35BF54DD-3D4F-431A-8313-F9683C2DB9B0}" destId="{33486474-3939-4E68-A5C2-9B5A1D204355}" srcOrd="0" destOrd="0" presId="urn:microsoft.com/office/officeart/2018/2/layout/IconVerticalSolidList"/>
    <dgm:cxn modelId="{8B6F678F-AA81-4B8D-A00F-5B8CC629F340}" type="presParOf" srcId="{35BF54DD-3D4F-431A-8313-F9683C2DB9B0}" destId="{08752A8B-DFBB-4D6A-8C78-79D2FE9AF074}" srcOrd="1" destOrd="0" presId="urn:microsoft.com/office/officeart/2018/2/layout/IconVerticalSolidList"/>
    <dgm:cxn modelId="{25EFE534-A737-49E3-B7E0-20C675FA521A}" type="presParOf" srcId="{35BF54DD-3D4F-431A-8313-F9683C2DB9B0}" destId="{AFDE44A2-20EC-4C0F-BBE2-4243E86DD435}" srcOrd="2" destOrd="0" presId="urn:microsoft.com/office/officeart/2018/2/layout/IconVerticalSolidList"/>
    <dgm:cxn modelId="{85FC59F6-9596-43EA-9564-173F429615F4}" type="presParOf" srcId="{35BF54DD-3D4F-431A-8313-F9683C2DB9B0}" destId="{88BE299D-7D78-4584-96A8-364811106BF8}" srcOrd="3" destOrd="0" presId="urn:microsoft.com/office/officeart/2018/2/layout/IconVerticalSolidList"/>
    <dgm:cxn modelId="{9C33A95D-D183-423D-8B84-EFA5065757F9}" type="presParOf" srcId="{469F14E5-C37A-4150-B418-E62CCC9B6D2A}" destId="{57E51DA2-8D6B-42DA-B507-C118FF7E649A}" srcOrd="9" destOrd="0" presId="urn:microsoft.com/office/officeart/2018/2/layout/IconVerticalSolidList"/>
    <dgm:cxn modelId="{14AADA5E-BD30-4A09-B52A-BABF03F31DAA}" type="presParOf" srcId="{469F14E5-C37A-4150-B418-E62CCC9B6D2A}" destId="{AC7ABAEB-5EA1-4CB8-A0CD-2B5DBCD3ABDD}" srcOrd="10" destOrd="0" presId="urn:microsoft.com/office/officeart/2018/2/layout/IconVerticalSolidList"/>
    <dgm:cxn modelId="{344BC274-A47D-49C8-8B7C-59B40D36CE2F}" type="presParOf" srcId="{AC7ABAEB-5EA1-4CB8-A0CD-2B5DBCD3ABDD}" destId="{60DF4701-636A-4F23-933D-3EBF4E4BD2DD}" srcOrd="0" destOrd="0" presId="urn:microsoft.com/office/officeart/2018/2/layout/IconVerticalSolidList"/>
    <dgm:cxn modelId="{BB6D5243-584F-4EFC-8D3D-214A88FD4C02}" type="presParOf" srcId="{AC7ABAEB-5EA1-4CB8-A0CD-2B5DBCD3ABDD}" destId="{016A5BA2-D9E0-4EAA-A373-0E251879096B}" srcOrd="1" destOrd="0" presId="urn:microsoft.com/office/officeart/2018/2/layout/IconVerticalSolidList"/>
    <dgm:cxn modelId="{B91BCC74-441F-4375-ABD8-A811A3E70530}" type="presParOf" srcId="{AC7ABAEB-5EA1-4CB8-A0CD-2B5DBCD3ABDD}" destId="{F0622674-19D4-4520-AA09-B9CA5D599FF6}" srcOrd="2" destOrd="0" presId="urn:microsoft.com/office/officeart/2018/2/layout/IconVerticalSolidList"/>
    <dgm:cxn modelId="{35A73871-A303-47B8-BAE8-CE7A019C3AB7}" type="presParOf" srcId="{AC7ABAEB-5EA1-4CB8-A0CD-2B5DBCD3ABDD}" destId="{8461DF52-CA13-447A-BE3E-12EC50CC5B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AFD11-ED5A-41CC-A02A-15D2D241D5B5}">
      <dsp:nvSpPr>
        <dsp:cNvPr id="0" name=""/>
        <dsp:cNvSpPr/>
      </dsp:nvSpPr>
      <dsp:spPr>
        <a:xfrm>
          <a:off x="0" y="659"/>
          <a:ext cx="6900862" cy="15426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D5FEF-B2A1-46D0-8650-EB45F65D187C}">
      <dsp:nvSpPr>
        <dsp:cNvPr id="0" name=""/>
        <dsp:cNvSpPr/>
      </dsp:nvSpPr>
      <dsp:spPr>
        <a:xfrm>
          <a:off x="466658" y="347760"/>
          <a:ext cx="848470" cy="8484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0F63F-186A-4487-A259-4A0052687A23}">
      <dsp:nvSpPr>
        <dsp:cNvPr id="0" name=""/>
        <dsp:cNvSpPr/>
      </dsp:nvSpPr>
      <dsp:spPr>
        <a:xfrm>
          <a:off x="1781787" y="659"/>
          <a:ext cx="5119074" cy="1542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66" tIns="163266" rIns="163266" bIns="16326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Inventory Management/Pricing</a:t>
          </a:r>
          <a:endParaRPr lang="en-US" sz="2100" kern="1200"/>
        </a:p>
      </dsp:txBody>
      <dsp:txXfrm>
        <a:off x="1781787" y="659"/>
        <a:ext cx="5119074" cy="1542672"/>
      </dsp:txXfrm>
    </dsp:sp>
    <dsp:sp modelId="{C0CBAD48-3339-4EE3-A2B8-7BC4603B2EF7}">
      <dsp:nvSpPr>
        <dsp:cNvPr id="0" name=""/>
        <dsp:cNvSpPr/>
      </dsp:nvSpPr>
      <dsp:spPr>
        <a:xfrm>
          <a:off x="0" y="1929000"/>
          <a:ext cx="6900862" cy="15426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A996E0-356C-44D2-90EE-238662DB8273}">
      <dsp:nvSpPr>
        <dsp:cNvPr id="0" name=""/>
        <dsp:cNvSpPr/>
      </dsp:nvSpPr>
      <dsp:spPr>
        <a:xfrm>
          <a:off x="466658" y="2276101"/>
          <a:ext cx="848470" cy="8484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D7655-4F91-4797-A762-8C8433FC663C}">
      <dsp:nvSpPr>
        <dsp:cNvPr id="0" name=""/>
        <dsp:cNvSpPr/>
      </dsp:nvSpPr>
      <dsp:spPr>
        <a:xfrm>
          <a:off x="1781787" y="1929000"/>
          <a:ext cx="5119074" cy="1542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66" tIns="163266" rIns="163266" bIns="16326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Define Inventory Mangement and Pricing</a:t>
          </a:r>
          <a:endParaRPr lang="en-US" sz="2100" kern="1200"/>
        </a:p>
      </dsp:txBody>
      <dsp:txXfrm>
        <a:off x="1781787" y="1929000"/>
        <a:ext cx="5119074" cy="1542672"/>
      </dsp:txXfrm>
    </dsp:sp>
    <dsp:sp modelId="{1F45A608-E40C-471F-8469-6E6353DF9F01}">
      <dsp:nvSpPr>
        <dsp:cNvPr id="0" name=""/>
        <dsp:cNvSpPr/>
      </dsp:nvSpPr>
      <dsp:spPr>
        <a:xfrm>
          <a:off x="0" y="3857341"/>
          <a:ext cx="6900862" cy="15426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DE9DD-1D50-4180-B37D-2474D587DDEE}">
      <dsp:nvSpPr>
        <dsp:cNvPr id="0" name=""/>
        <dsp:cNvSpPr/>
      </dsp:nvSpPr>
      <dsp:spPr>
        <a:xfrm>
          <a:off x="466658" y="4204443"/>
          <a:ext cx="848470" cy="8484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ACFC-E63F-4D4F-AE21-16C057C9BE48}">
      <dsp:nvSpPr>
        <dsp:cNvPr id="0" name=""/>
        <dsp:cNvSpPr/>
      </dsp:nvSpPr>
      <dsp:spPr>
        <a:xfrm>
          <a:off x="1781787" y="3857341"/>
          <a:ext cx="3105387" cy="1542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66" tIns="163266" rIns="163266" bIns="16326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Briefly mention departments at New Melle’s that manages inventory</a:t>
          </a:r>
          <a:endParaRPr lang="en-US" sz="2100" kern="1200"/>
        </a:p>
      </dsp:txBody>
      <dsp:txXfrm>
        <a:off x="1781787" y="3857341"/>
        <a:ext cx="3105387" cy="1542672"/>
      </dsp:txXfrm>
    </dsp:sp>
    <dsp:sp modelId="{173550C9-E435-4949-B1F5-30F6F9688E80}">
      <dsp:nvSpPr>
        <dsp:cNvPr id="0" name=""/>
        <dsp:cNvSpPr/>
      </dsp:nvSpPr>
      <dsp:spPr>
        <a:xfrm>
          <a:off x="4887175" y="3857341"/>
          <a:ext cx="2013686" cy="1542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66" tIns="163266" rIns="163266" bIns="163266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Menu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Cost to purchase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Price NMSR sells the menu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Compare other concession stand</a:t>
          </a:r>
          <a:endParaRPr lang="en-US" sz="1200" kern="1200"/>
        </a:p>
      </dsp:txBody>
      <dsp:txXfrm>
        <a:off x="4887175" y="3857341"/>
        <a:ext cx="2013686" cy="154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3B64C-1A23-4CE5-BFF1-08C2EA00CC12}">
      <dsp:nvSpPr>
        <dsp:cNvPr id="0" name=""/>
        <dsp:cNvSpPr/>
      </dsp:nvSpPr>
      <dsp:spPr>
        <a:xfrm>
          <a:off x="0" y="2038"/>
          <a:ext cx="8043861" cy="86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1F69D-28F4-43FB-B65E-5EB8CA7F3BBD}">
      <dsp:nvSpPr>
        <dsp:cNvPr id="0" name=""/>
        <dsp:cNvSpPr/>
      </dsp:nvSpPr>
      <dsp:spPr>
        <a:xfrm>
          <a:off x="262818" y="197524"/>
          <a:ext cx="477852" cy="477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2B386-A702-4DFD-9986-E9FC207BD1F2}">
      <dsp:nvSpPr>
        <dsp:cNvPr id="0" name=""/>
        <dsp:cNvSpPr/>
      </dsp:nvSpPr>
      <dsp:spPr>
        <a:xfrm>
          <a:off x="1003489" y="2038"/>
          <a:ext cx="7040371" cy="86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950" tIns="91950" rIns="91950" bIns="919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>
              <a:latin typeface="Times New Roman"/>
              <a:cs typeface="Times New Roman"/>
            </a:rPr>
            <a:t>Bullwhip Effect: Pepsi's online ordering option may lead to the bullwhip effect, causing inventory and supply chain issues.</a:t>
          </a:r>
          <a:endParaRPr lang="en-US" sz="1500" kern="1200">
            <a:latin typeface="Times New Roman"/>
            <a:cs typeface="Times New Roman"/>
          </a:endParaRPr>
        </a:p>
      </dsp:txBody>
      <dsp:txXfrm>
        <a:off x="1003489" y="2038"/>
        <a:ext cx="7040371" cy="868822"/>
      </dsp:txXfrm>
    </dsp:sp>
    <dsp:sp modelId="{B4CF3C0E-0380-43C6-AB11-E9B3E2C1B728}">
      <dsp:nvSpPr>
        <dsp:cNvPr id="0" name=""/>
        <dsp:cNvSpPr/>
      </dsp:nvSpPr>
      <dsp:spPr>
        <a:xfrm>
          <a:off x="0" y="1088067"/>
          <a:ext cx="8043861" cy="86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210A7-8BA5-40DA-A357-44938C328401}">
      <dsp:nvSpPr>
        <dsp:cNvPr id="0" name=""/>
        <dsp:cNvSpPr/>
      </dsp:nvSpPr>
      <dsp:spPr>
        <a:xfrm>
          <a:off x="262818" y="1283552"/>
          <a:ext cx="477852" cy="477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46761-9F6F-4EF2-BBBD-7D7E9EFD46FB}">
      <dsp:nvSpPr>
        <dsp:cNvPr id="0" name=""/>
        <dsp:cNvSpPr/>
      </dsp:nvSpPr>
      <dsp:spPr>
        <a:xfrm>
          <a:off x="1003489" y="1088067"/>
          <a:ext cx="7040371" cy="86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950" tIns="91950" rIns="91950" bIns="919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>
              <a:latin typeface="Times New Roman"/>
              <a:cs typeface="Times New Roman"/>
            </a:rPr>
            <a:t>Inventory Issue with Campbell Soup: The center may face inventory issues due to Campbell's ordering approach.</a:t>
          </a:r>
          <a:endParaRPr lang="en-US" sz="1500" kern="1200">
            <a:latin typeface="Times New Roman"/>
            <a:cs typeface="Times New Roman"/>
          </a:endParaRPr>
        </a:p>
      </dsp:txBody>
      <dsp:txXfrm>
        <a:off x="1003489" y="1088067"/>
        <a:ext cx="7040371" cy="868822"/>
      </dsp:txXfrm>
    </dsp:sp>
    <dsp:sp modelId="{65309265-34F0-49BB-A7C4-D8B3701E1D00}">
      <dsp:nvSpPr>
        <dsp:cNvPr id="0" name=""/>
        <dsp:cNvSpPr/>
      </dsp:nvSpPr>
      <dsp:spPr>
        <a:xfrm>
          <a:off x="0" y="2174095"/>
          <a:ext cx="8043861" cy="86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46B15-3F49-4CDA-90BA-6D24925795CD}">
      <dsp:nvSpPr>
        <dsp:cNvPr id="0" name=""/>
        <dsp:cNvSpPr/>
      </dsp:nvSpPr>
      <dsp:spPr>
        <a:xfrm>
          <a:off x="262818" y="2369580"/>
          <a:ext cx="477852" cy="477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2A9B3-6770-4E5C-A1A2-012429B743DC}">
      <dsp:nvSpPr>
        <dsp:cNvPr id="0" name=""/>
        <dsp:cNvSpPr/>
      </dsp:nvSpPr>
      <dsp:spPr>
        <a:xfrm>
          <a:off x="1003489" y="2174095"/>
          <a:ext cx="7040371" cy="86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950" tIns="91950" rIns="91950" bIns="919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>
              <a:latin typeface="Times New Roman"/>
              <a:cs typeface="Times New Roman"/>
            </a:rPr>
            <a:t>Material Storage of Ice Cream Cups: The center may need to explore alternative suppliers or consider making ice cream cups from scratch in case of a material shortage.</a:t>
          </a:r>
          <a:endParaRPr lang="en-US" sz="1500" kern="1200">
            <a:latin typeface="Times New Roman"/>
            <a:cs typeface="Times New Roman"/>
          </a:endParaRPr>
        </a:p>
      </dsp:txBody>
      <dsp:txXfrm>
        <a:off x="1003489" y="2174095"/>
        <a:ext cx="7040371" cy="868822"/>
      </dsp:txXfrm>
    </dsp:sp>
    <dsp:sp modelId="{8BC5E573-4069-468D-B18C-6C81C9E168A2}">
      <dsp:nvSpPr>
        <dsp:cNvPr id="0" name=""/>
        <dsp:cNvSpPr/>
      </dsp:nvSpPr>
      <dsp:spPr>
        <a:xfrm>
          <a:off x="0" y="3260123"/>
          <a:ext cx="8043861" cy="86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D0189-FF88-4BA8-802D-466CF8145507}">
      <dsp:nvSpPr>
        <dsp:cNvPr id="0" name=""/>
        <dsp:cNvSpPr/>
      </dsp:nvSpPr>
      <dsp:spPr>
        <a:xfrm>
          <a:off x="262818" y="3455608"/>
          <a:ext cx="477852" cy="4778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DE9AD-4E77-46ED-AE4D-886A922DF5C2}">
      <dsp:nvSpPr>
        <dsp:cNvPr id="0" name=""/>
        <dsp:cNvSpPr/>
      </dsp:nvSpPr>
      <dsp:spPr>
        <a:xfrm>
          <a:off x="1003489" y="3260123"/>
          <a:ext cx="7040371" cy="86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950" tIns="91950" rIns="91950" bIns="919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>
              <a:latin typeface="Times New Roman"/>
              <a:cs typeface="Times New Roman"/>
            </a:rPr>
            <a:t>Late Delivery: The center may have to purchase similar items from local stores or inform customers of out-of-stock items if there is a delay in delivery.</a:t>
          </a:r>
          <a:endParaRPr lang="en-US" sz="1500" kern="1200">
            <a:latin typeface="Times New Roman"/>
            <a:cs typeface="Times New Roman"/>
          </a:endParaRPr>
        </a:p>
      </dsp:txBody>
      <dsp:txXfrm>
        <a:off x="1003489" y="3260123"/>
        <a:ext cx="7040371" cy="868822"/>
      </dsp:txXfrm>
    </dsp:sp>
    <dsp:sp modelId="{33486474-3939-4E68-A5C2-9B5A1D204355}">
      <dsp:nvSpPr>
        <dsp:cNvPr id="0" name=""/>
        <dsp:cNvSpPr/>
      </dsp:nvSpPr>
      <dsp:spPr>
        <a:xfrm>
          <a:off x="0" y="4346151"/>
          <a:ext cx="8043861" cy="86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52A8B-DFBB-4D6A-8C78-79D2FE9AF074}">
      <dsp:nvSpPr>
        <dsp:cNvPr id="0" name=""/>
        <dsp:cNvSpPr/>
      </dsp:nvSpPr>
      <dsp:spPr>
        <a:xfrm>
          <a:off x="262818" y="4541636"/>
          <a:ext cx="477852" cy="47785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E299D-7D78-4584-96A8-364811106BF8}">
      <dsp:nvSpPr>
        <dsp:cNvPr id="0" name=""/>
        <dsp:cNvSpPr/>
      </dsp:nvSpPr>
      <dsp:spPr>
        <a:xfrm>
          <a:off x="1003489" y="4346151"/>
          <a:ext cx="7040371" cy="86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950" tIns="91950" rIns="91950" bIns="919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>
              <a:latin typeface="Times New Roman"/>
              <a:cs typeface="Times New Roman"/>
            </a:rPr>
            <a:t>Slush: A contingency plan is necessary to address stockouts of this irreplaceable item.</a:t>
          </a:r>
          <a:endParaRPr lang="en-US" sz="1500" kern="1200">
            <a:latin typeface="Times New Roman"/>
            <a:cs typeface="Times New Roman"/>
          </a:endParaRPr>
        </a:p>
      </dsp:txBody>
      <dsp:txXfrm>
        <a:off x="1003489" y="4346151"/>
        <a:ext cx="7040371" cy="868822"/>
      </dsp:txXfrm>
    </dsp:sp>
    <dsp:sp modelId="{60DF4701-636A-4F23-933D-3EBF4E4BD2DD}">
      <dsp:nvSpPr>
        <dsp:cNvPr id="0" name=""/>
        <dsp:cNvSpPr/>
      </dsp:nvSpPr>
      <dsp:spPr>
        <a:xfrm>
          <a:off x="0" y="5432179"/>
          <a:ext cx="8043861" cy="86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A5BA2-D9E0-4EAA-A373-0E251879096B}">
      <dsp:nvSpPr>
        <dsp:cNvPr id="0" name=""/>
        <dsp:cNvSpPr/>
      </dsp:nvSpPr>
      <dsp:spPr>
        <a:xfrm>
          <a:off x="262818" y="5627664"/>
          <a:ext cx="477852" cy="47785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1DF52-CA13-447A-BE3E-12EC50CC5B34}">
      <dsp:nvSpPr>
        <dsp:cNvPr id="0" name=""/>
        <dsp:cNvSpPr/>
      </dsp:nvSpPr>
      <dsp:spPr>
        <a:xfrm>
          <a:off x="1003489" y="5432179"/>
          <a:ext cx="7040371" cy="86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950" tIns="91950" rIns="91950" bIns="919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>
              <a:latin typeface="Times New Roman"/>
              <a:cs typeface="Times New Roman"/>
            </a:rPr>
            <a:t>Accuracy of Orders: The beer company requires a 100% accurate order, which calls for clear communication channels with suppliers and accurate information on order quantities and specifications.</a:t>
          </a:r>
          <a:endParaRPr lang="en-US" sz="1500" kern="1200">
            <a:latin typeface="Times New Roman"/>
            <a:cs typeface="Times New Roman"/>
          </a:endParaRPr>
        </a:p>
      </dsp:txBody>
      <dsp:txXfrm>
        <a:off x="1003489" y="5432179"/>
        <a:ext cx="7040371" cy="868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9T05:13:42.5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4036 8200 16383 0 0,'-3'0'0'0'0,"0"3"0"0"0,-7 1 0 0 0,-1 2 0 0 0,-4 1 0 0 0,-3 5 0 0 0,-4 0 0 0 0,-4-2 0 0 0,0 3 0 0 0,-2 0 0 0 0,-2-3 0 0 0,4 0 0 0 0,1-1 0 0 0,1-3 0 0 0,0-3 0 0 0,-2 0 0 0 0,0-3 0 0 0,-2 1 0 0 0,0-2 0 0 0,-3 1 0 0 0,2-1 0 0 0,-1 1 0 0 0,0 0 0 0 0,2 0 0 0 0,-1 0 0 0 0,0 0 0 0 0,1 0 0 0 0,0-6 0 0 0,-2-2 0 0 0,0 1 0 0 0,1 1 0 0 0,5-4 0 0 0,2-1 0 0 0,-2 3 0 0 0,1 1 0 0 0,-2 3 0 0 0,-3 2 0 0 0,-1 0 0 0 0,0 2 0 0 0,0 1 0 0 0,-1-1 0 0 0,1 0 0 0 0,1 1 0 0 0,-2-1 0 0 0,-1 0 0 0 0,2-3 0 0 0,0 0 0 0 0,-1-1 0 0 0,2 1 0 0 0,-1 1 0 0 0,0 1 0 0 0,1 0 0 0 0,0 1 0 0 0,-1-6 0 0 0,-2-2 0 0 0,2 1 0 0 0,0 1 0 0 0,-1 2 0 0 0,1 2 0 0 0,7-6 0 0 0,0 0 0 0 0,-1 1 0 0 0,-3 1 0 0 0,-6-4 0 0 0,-3 0 0 0 0,-1 2 0 0 0,5-1 0 0 0,5 1 0 0 0,1 2 0 0 0,0 2 0 0 0,-3 1 0 0 0,1 2 0 0 0,-1 1 0 0 0,-1 0 0 0 0,1 0 0 0 0,6 7 0 0 0,0 1 0 0 0,4 5 0 0 0,6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9T05:13:42.5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8398 8176 16383 0 0,'0'5'0'0'0,"-5"3"0"0"0,-9 0 0 0 0,-7-3 0 0 0,-3 0 0 0 0,-3-3 0 0 0,-3 0 0 0 0,1-2 0 0 0,-1 0 0 0 0,0 0 0 0 0,-2 5 0 0 0,2 3 0 0 0,1-1 0 0 0,-2-1 0 0 0,6 1 0 0 0,3-1 0 0 0,1-1 0 0 0,-4-1 0 0 0,2-2 0 0 0,-3-1 0 0 0,-2-1 0 0 0,-2 0 0 0 0,1 0 0 0 0,0 0 0 0 0,-2-1 0 0 0,3 1 0 0 0,-1 0 0 0 0,-1 0 0 0 0,0 0 0 0 0,0 0 0 0 0,1 0 0 0 0,-1 0 0 0 0,2 0 0 0 0,0 0 0 0 0,-2 0 0 0 0,3 0 0 0 0,-1 0 0 0 0,-2 0 0 0 0,0 0 0 0 0,0 0 0 0 0,7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9T05:13:42.5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11077 6632 16383 0 0,'6'0'0'0'0,"8"3"0"0"0,4 1 0 0 0,4 5 0 0 0,6 2 0 0 0,3-1 0 0 0,-1-3 0 0 0,0-2 0 0 0,1 3 0 0 0,-1 2 0 0 0,-1-3 0 0 0,0-1 0 0 0,2-2 0 0 0,-1-2 0 0 0,-1-1 0 0 0,1-1 0 0 0,-2 0 0 0 0,0 6 0 0 0,1 1 0 0 0,-1 0 0 0 0,0-1 0 0 0,2-2 0 0 0,0-2 0 0 0,-1 0 0 0 0,1-2 0 0 0,0 0 0 0 0,-2 0 0 0 0,-6-3 0 0 0,0-1 0 0 0,1 0 0 0 0,3 0 0 0 0,0 2 0 0 0,1 1 0 0 0,2 0 0 0 0,-1 1 0 0 0,1 0 0 0 0,0 0 0 0 0,2 0 0 0 0,-1 0 0 0 0,-1 0 0 0 0,1 1 0 0 0,-1-1 0 0 0,-1 0 0 0 0,1 0 0 0 0,-1 0 0 0 0,0 0 0 0 0,1 0 0 0 0,2 0 0 0 0,-2 0 0 0 0,0 0 0 0 0,1 0 0 0 0,-1 0 0 0 0,-1 0 0 0 0,1 0 0 0 0,2 0 0 0 0,-2 0 0 0 0,0 0 0 0 0,1 0 0 0 0,-1 0 0 0 0,-1 0 0 0 0,1 0 0 0 0,-1 0 0 0 0,0 0 0 0 0,1 0 0 0 0,2 0 0 0 0,-2 0 0 0 0,0 0 0 0 0,1 0 0 0 0,-1 0 0 0 0,-1 0 0 0 0,-4-6 0 0 0,-1-2 0 0 0,1 1 0 0 0,0 1 0 0 0,2 2 0 0 0,2 1 0 0 0,-1 2 0 0 0,1 0 0 0 0,1 1 0 0 0,-1 0 0 0 0,0 1 0 0 0,2-1 0 0 0,1 0 0 0 0,-2 0 0 0 0,0 0 0 0 0,1 1 0 0 0,-1-1 0 0 0,-1 0 0 0 0,2 0 0 0 0,0 0 0 0 0,-1 0 0 0 0,-5 2 0 0 0,-2 2 0 0 0,2 0 0 0 0,-1-1 0 0 0,2-1 0 0 0,2-1 0 0 0,0 0 0 0 0,1-1 0 0 0,1 0 0 0 0,-4 6 0 0 0,0 2 0 0 0,-2-1 0 0 0,1-1 0 0 0,2-2 0 0 0,0-2 0 0 0,1 3 0 0 0,2-1 0 0 0,2 0 0 0 0,-2-2 0 0 0,1 6 0 0 0,0 1 0 0 0,-2-2 0 0 0,1-1 0 0 0,0-1 0 0 0,8 3 0 0 0,0 1 0 0 0,-1-1 0 0 0,0-3 0 0 0,-3-1 0 0 0,-3-2 0 0 0,1 0 0 0 0,1-2 0 0 0,-3 5 0 0 0,-1 3 0 0 0,2-1 0 0 0,-2-2 0 0 0,0-1 0 0 0,1-1 0 0 0,-1-2 0 0 0,0 0 0 0 0,1-1 0 0 0,-4 2 0 0 0,-1 2 0 0 0,-1-1 0 0 0,1 0 0 0 0,2-1 0 0 0,0-1 0 0 0,1 0 0 0 0,2-1 0 0 0,2 0 0 0 0,-2 0 0 0 0,0 0 0 0 0,2 0 0 0 0,-6-6 0 0 0,-3-2 0 0 0,-6-5 0 0 0,1-1 0 0 0,2-3 0 0 0,2 0 0 0 0,-3 1 0 0 0,1 3 0 0 0,-6 4 0 0 0,-13 3 0 0 0,-13-3 0 0 0,-10 0 0 0 0,-9 2 0 0 0,-6 1 0 0 0,-2-3 0 0 0,-2-1 0 0 0,-1 2 0 0 0,2-1 0 0 0,4 1 0 0 0,4 2 0 0 0,1 2 0 0 0,2 2 0 0 0,2 1 0 0 0,-1 1 0 0 0,-1 0 0 0 0,2 0 0 0 0,-1 1 0 0 0,-1-1 0 0 0,2 0 0 0 0,0 0 0 0 0,-1 0 0 0 0,-2 0 0 0 0,2 1 0 0 0,0-1 0 0 0,-1-1 0 0 0,2 1 0 0 0,-1 0 0 0 0,0 0 0 0 0,1 0 0 0 0,0 0 0 0 0,-1 0 0 0 0,-2 0 0 0 0,2 0 0 0 0,0 0 0 0 0,-1 0 0 0 0,1 0 0 0 0,1 0 0 0 0,4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9T05:13:42.5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10283 6791 16383 0 0,'5'0'0'0'0,"4"0"0"0"0,5 0 0 0 0,5 0 0 0 0,1 0 0 0 0,3 0 0 0 0,1 0 0 0 0,2 0 0 0 0,-1 0 0 0 0,0 0 0 0 0,0 0 0 0 0,-2 0 0 0 0,1 0 0 0 0,-5 5 0 0 0,0 1 0 0 0,1 0 0 0 0,0-1 0 0 0,0-2 0 0 0,3-1 0 0 0,-1 0 0 0 0,1-2 0 0 0,1 0 0 0 0,1 0 0 0 0,-1 0 0 0 0,0-1 0 0 0,0 1 0 0 0,0 0 0 0 0,-1 0 0 0 0,1 0 0 0 0,-1 0 0 0 0,0 0 0 0 0,0 0 0 0 0,2 0 0 0 0,-1 0 0 0 0,0 0 0 0 0,0 0 0 0 0,-1 0 0 0 0,-4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9T05:13:42.54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11024 6791 16383 0 0,'3'0'0'0'0,"5"0"0"0"0,1 5 0 0 0,4 1 0 0 0,2 0 0 0 0,-1 4 0 0 0,1-1 0 0 0,3-1 0 0 0,4-2 0 0 0,-1-2 0 0 0,2-1 0 0 0,2-3 0 0 0,-2 1 0 0 0,0-2 0 0 0,2 1 0 0 0,-2 0 0 0 0,0-1 0 0 0,1 1 0 0 0,1 0 0 0 0,-1 0 0 0 0,0 0 0 0 0,0 0 0 0 0,-1 0 0 0 0,0 0 0 0 0,1 0 0 0 0,1 0 0 0 0,-1 0 0 0 0,0 0 0 0 0,0 0 0 0 0,-1 0 0 0 0,0 0 0 0 0,1 0 0 0 0,-1 0 0 0 0,0 0 0 0 0,1 0 0 0 0,-4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9T05:13:42.54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4524 6791 16383 0 0,'3'0'0'0'0,"2"0"0"0"0,6 0 0 0 0,6 0 0 0 0,1 0 0 0 0,4 0 0 0 0,2 0 0 0 0,2 0 0 0 0,-2 0 0 0 0,1 0 0 0 0,0 0 0 0 0,-1 0 0 0 0,0 0 0 0 0,0 0 0 0 0,1 0 0 0 0,-1 0 0 0 0,-1 0 0 0 0,2 0 0 0 0,-2 0 0 0 0,0 0 0 0 0,1 0 0 0 0,-2 0 0 0 0,1 0 0 0 0,1 0 0 0 0,1 0 0 0 0,-1 0 0 0 0,0 0 0 0 0,0 0 0 0 0,-1 0 0 0 0,5 0 0 0 0,2 0 0 0 0,-1 0 0 0 0,-1 0 0 0 0,-1 0 0 0 0,0 0 0 0 0,-2 0 0 0 0,0 0 0 0 0,-1 0 0 0 0,-1 0 0 0 0,0 0 0 0 0,0 0 0 0 0,2 0 0 0 0,-1 0 0 0 0,0 0 0 0 0,0 0 0 0 0,-1 0 0 0 0,0 0 0 0 0,1 0 0 0 0,-1 0 0 0 0,0 0 0 0 0,1 0 0 0 0,1 0 0 0 0,-2 0 0 0 0,1 0 0 0 0,1 0 0 0 0,-2 0 0 0 0,0 0 0 0 0,1 0 0 0 0,1 0 0 0 0,-1 0 0 0 0,-1 0 0 0 0,2 0 0 0 0,-2 0 0 0 0,0 0 0 0 0,1 0 0 0 0,1 0 0 0 0,-1 0 0 0 0,-1 0 0 0 0,2 0 0 0 0,-4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9T05:13:42.5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5830 6807 16383 0 0,'4'0'0'0'0,"7"0"0"0"0,4 0 0 0 0,4 0 0 0 0,3 0 0 0 0,3 0 0 0 0,0 0 0 0 0,0 0 0 0 0,0 0 0 0 0,-1 0 0 0 0,0 0 0 0 0,0 0 0 0 0,-1 0 0 0 0,-5-3 0 0 0,0 0 0 0 0,1 0 0 0 0,2 1 0 0 0,-2-5 0 0 0,-3 0 0 0 0,2 0 0 0 0,1 2 0 0 0,1 2 0 0 0,2 1 0 0 0,1 1 0 0 0,1 1 0 0 0,0 0 0 0 0,0 0 0 0 0,1 0 0 0 0,-2 1 0 0 0,1-1 0 0 0,0 0 0 0 0,1 0 0 0 0,-1 0 0 0 0,-1 0 0 0 0,2 0 0 0 0,-2 0 0 0 0,0 0 0 0 0,1 0 0 0 0,-1 0 0 0 0,0 0 0 0 0,0 0 0 0 0,3 0 0 0 0,-5 2 0 0 0,-3 2 0 0 0,0-1 0 0 0,2-1 0 0 0,0 0 0 0 0,-3 4 0 0 0,-1 0 0 0 0,3 1 0 0 0,2-3 0 0 0,0 0 0 0 0,2-2 0 0 0,0-1 0 0 0,0-1 0 0 0,1 0 0 0 0,0 0 0 0 0,-1 0 0 0 0,0-1 0 0 0,-4 3 0 0 0,0 1 0 0 0,1 0 0 0 0,0 0 0 0 0,6-2 0 0 0,3 5 0 0 0,-1 1 0 0 0,-1-1 0 0 0,1-1 0 0 0,-3-1 0 0 0,-1-2 0 0 0,1-1 0 0 0,0-1 0 0 0,-1 0 0 0 0,-1 0 0 0 0,1-1 0 0 0,-1 1 0 0 0,0 0 0 0 0,1 0 0 0 0,1 0 0 0 0,-1 0 0 0 0,0 0 0 0 0,0 0 0 0 0,-1 0 0 0 0,0 0 0 0 0,1 0 0 0 0,-3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9T05:13:42.54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4445 10257 16383 0 0,'2'0'0'0'0,"6"0"0"0"0,4 0 0 0 0,4 0 0 0 0,5 0 0 0 0,0 0 0 0 0,3 0 0 0 0,0 0 0 0 0,2 0 0 0 0,-1 0 0 0 0,0 0 0 0 0,0 0 0 0 0,3 0 0 0 0,1 0 0 0 0,1 0 0 0 0,-2 0 0 0 0,-2 0 0 0 0,5 0 0 0 0,-1 0 0 0 0,-1 0 0 0 0,5 0 0 0 0,-2 0 0 0 0,4 0 0 0 0,0 0 0 0 0,-2 0 0 0 0,-3 0 0 0 0,-3 0 0 0 0,-1 0 0 0 0,-3 0 0 0 0,-1 0 0 0 0,0 0 0 0 0,0 0 0 0 0,-1 0 0 0 0,2 0 0 0 0,0 0 0 0 0,0 0 0 0 0,-1 0 0 0 0,2 0 0 0 0,-2 0 0 0 0,0 0 0 0 0,1 0 0 0 0,1 0 0 0 0,-1 0 0 0 0,0 0 0 0 0,0 0 0 0 0,-1 0 0 0 0,0 0 0 0 0,1 0 0 0 0,-1 0 0 0 0,0 0 0 0 0,1 0 0 0 0,1 0 0 0 0,-1 0 0 0 0,-1 0 0 0 0,2 0 0 0 0,-2 0 0 0 0,0 0 0 0 0,1 0 0 0 0,1 0 0 0 0,-1 0 0 0 0,0 0 0 0 0,0 0 0 0 0,-1 0 0 0 0,0 0 0 0 0,1 0 0 0 0,-1 0 0 0 0,0 0 0 0 0,-4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9T05:13:42.54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10839 9998 16383 0 0,'2'0'0'0'0,"6"0"0"0"0,9-3 0 0 0,5 0 0 0 0,5 0 0 0 0,2 1 0 0 0,3 0 0 0 0,1 1 0 0 0,0 0 0 0 0,-4 1 0 0 0,-2 0 0 0 0,0 0 0 0 0,1 0 0 0 0,2 1 0 0 0,-1-1 0 0 0,-1 0 0 0 0,-2 0 0 0 0,4 0 0 0 0,7 0 0 0 0,4 0 0 0 0,0 0 0 0 0,2 2 0 0 0,-1 1 0 0 0,-1 0 0 0 0,2 5 0 0 0,-1 0 0 0 0,1-1 0 0 0,-3-2 0 0 0,-5 3 0 0 0,1 1 0 0 0,-2-2 0 0 0,-3-2 0 0 0,3 1 0 0 0,0-1 0 0 0,-3-1 0 0 0,-2-2 0 0 0,-1 0 0 0 0,-4-2 0 0 0,-5 5 0 0 0,-1 1 0 0 0,1 0 0 0 0,2-1 0 0 0,-1-2 0 0 0,2-1 0 0 0,2-1 0 0 0,-2-1 0 0 0,1 0 0 0 0,1 0 0 0 0,2 0 0 0 0,-2 0 0 0 0,-5-1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2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5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5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1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0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9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40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461">
          <p15:clr>
            <a:srgbClr val="F26B43"/>
          </p15:clr>
        </p15:guide>
        <p15:guide id="24" pos="1209">
          <p15:clr>
            <a:srgbClr val="F26B43"/>
          </p15:clr>
        </p15:guide>
        <p15:guide id="25" pos="1663">
          <p15:clr>
            <a:srgbClr val="F26B43"/>
          </p15:clr>
        </p15:guide>
        <p15:guide id="26" pos="2865">
          <p15:clr>
            <a:srgbClr val="F26B43"/>
          </p15:clr>
        </p15:guide>
        <p15:guide id="27" pos="4067">
          <p15:clr>
            <a:srgbClr val="F26B43"/>
          </p15:clr>
        </p15:guide>
        <p15:guide id="28" pos="4815">
          <p15:clr>
            <a:srgbClr val="F26B43"/>
          </p15:clr>
        </p15:guide>
        <p15:guide id="29" pos="5269">
          <p15:clr>
            <a:srgbClr val="F26B43"/>
          </p15:clr>
        </p15:guide>
        <p15:guide id="30" pos="6017">
          <p15:clr>
            <a:srgbClr val="F26B43"/>
          </p15:clr>
        </p15:guide>
        <p15:guide id="31" pos="6471">
          <p15:clr>
            <a:srgbClr val="F26B43"/>
          </p15:clr>
        </p15:guide>
        <p15:guide id="32" pos="7219">
          <p15:clr>
            <a:srgbClr val="F26B43"/>
          </p15:clr>
        </p15:guide>
        <p15:guide id="33" orient="horz" pos="459">
          <p15:clr>
            <a:srgbClr val="F26B43"/>
          </p15:clr>
        </p15:guide>
        <p15:guide id="35" orient="horz" pos="1661">
          <p15:clr>
            <a:srgbClr val="F26B43"/>
          </p15:clr>
        </p15:guide>
        <p15:guide id="36" orient="horz" pos="2432">
          <p15:clr>
            <a:srgbClr val="F26B43"/>
          </p15:clr>
        </p15:guide>
        <p15:guide id="37" orient="horz" pos="2886">
          <p15:clr>
            <a:srgbClr val="F26B43"/>
          </p15:clr>
        </p15:guide>
        <p15:guide id="38" orient="horz" pos="3634">
          <p15:clr>
            <a:srgbClr val="F26B43"/>
          </p15:clr>
        </p15:guide>
        <p15:guide id="39" pos="3840">
          <p15:clr>
            <a:srgbClr val="5ACBF0"/>
          </p15:clr>
        </p15:guide>
        <p15:guide id="40" pos="2411">
          <p15:clr>
            <a:srgbClr val="F26B43"/>
          </p15:clr>
        </p15:guide>
        <p15:guide id="41" pos="3613">
          <p15:clr>
            <a:srgbClr val="F26B43"/>
          </p15:clr>
        </p15:guide>
        <p15:guide id="42" orient="horz" pos="1207">
          <p15:clr>
            <a:srgbClr val="F26B43"/>
          </p15:clr>
        </p15:guide>
        <p15:guide id="43" orient="horz" pos="2047">
          <p15:clr>
            <a:srgbClr val="5ACBF0"/>
          </p15:clr>
        </p15:guide>
        <p15:guide id="44" orient="horz" pos="38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6.xml"/><Relationship Id="rId18" Type="http://schemas.openxmlformats.org/officeDocument/2006/relationships/image" Target="../media/image30.png"/><Relationship Id="rId3" Type="http://schemas.openxmlformats.org/officeDocument/2006/relationships/customXml" Target="../ink/ink1.xml"/><Relationship Id="rId21" Type="http://schemas.openxmlformats.org/officeDocument/2006/relationships/image" Target="../media/image32.png"/><Relationship Id="rId7" Type="http://schemas.openxmlformats.org/officeDocument/2006/relationships/customXml" Target="../ink/ink3.xml"/><Relationship Id="rId12" Type="http://schemas.openxmlformats.org/officeDocument/2006/relationships/image" Target="../media/image27.png"/><Relationship Id="rId17" Type="http://schemas.openxmlformats.org/officeDocument/2006/relationships/customXml" Target="../ink/ink8.xml"/><Relationship Id="rId2" Type="http://schemas.openxmlformats.org/officeDocument/2006/relationships/image" Target="../media/image22.png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6.png"/><Relationship Id="rId19" Type="http://schemas.openxmlformats.org/officeDocument/2006/relationships/customXml" Target="../ink/ink9.xml"/><Relationship Id="rId4" Type="http://schemas.openxmlformats.org/officeDocument/2006/relationships/image" Target="../media/image23.png"/><Relationship Id="rId9" Type="http://schemas.openxmlformats.org/officeDocument/2006/relationships/customXml" Target="../ink/ink4.xml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tadium_lights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126448" y="2143199"/>
            <a:ext cx="6375591" cy="4780999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 sz="5600" b="1">
                <a:latin typeface="Avenir Next LT Pro"/>
                <a:ea typeface="+mj-lt"/>
                <a:cs typeface="+mj-lt"/>
              </a:rPr>
              <a:t>Group 3</a:t>
            </a:r>
            <a:br>
              <a:rPr lang="en-US" sz="2800" b="1">
                <a:latin typeface="Avenir Next LT Pro"/>
              </a:rPr>
            </a:br>
            <a:br>
              <a:rPr lang="en-US" sz="2800" b="1">
                <a:latin typeface="Avenir Next LT Pro"/>
              </a:rPr>
            </a:br>
            <a:r>
              <a:rPr lang="en-US" sz="2800">
                <a:latin typeface="Avenir Next LT Pro"/>
                <a:cs typeface="Times New Roman"/>
              </a:rPr>
              <a:t>Hari Prasath Jothiswaran</a:t>
            </a:r>
            <a:endParaRPr lang="en-US">
              <a:latin typeface="Avenir Next LT Pro"/>
            </a:endParaRPr>
          </a:p>
          <a:p>
            <a:pPr algn="ctr"/>
            <a:r>
              <a:rPr lang="en-US" sz="2800">
                <a:latin typeface="Avenir Next LT Pro"/>
                <a:cs typeface="Times New Roman"/>
              </a:rPr>
              <a:t>Gnan </a:t>
            </a:r>
            <a:r>
              <a:rPr lang="en-US" sz="2800" err="1">
                <a:latin typeface="Avenir Next LT Pro"/>
                <a:cs typeface="Times New Roman"/>
              </a:rPr>
              <a:t>Srivarsh</a:t>
            </a:r>
            <a:r>
              <a:rPr lang="en-US" sz="2800">
                <a:latin typeface="Avenir Next LT Pro"/>
                <a:cs typeface="Times New Roman"/>
              </a:rPr>
              <a:t> </a:t>
            </a:r>
            <a:r>
              <a:rPr lang="en-US" sz="2800" err="1">
                <a:latin typeface="Avenir Next LT Pro"/>
                <a:cs typeface="Times New Roman"/>
              </a:rPr>
              <a:t>Bekkesula</a:t>
            </a:r>
            <a:r>
              <a:rPr lang="en-US" sz="2800">
                <a:latin typeface="Avenir Next LT Pro"/>
                <a:cs typeface="Times New Roman"/>
              </a:rPr>
              <a:t> Narahari</a:t>
            </a:r>
          </a:p>
          <a:p>
            <a:pPr algn="ctr"/>
            <a:r>
              <a:rPr lang="en-US" sz="2800">
                <a:latin typeface="Avenir Next LT Pro"/>
                <a:cs typeface="Times New Roman"/>
              </a:rPr>
              <a:t>Yashwanth </a:t>
            </a:r>
            <a:r>
              <a:rPr lang="en-US" sz="2800" err="1">
                <a:latin typeface="Avenir Next LT Pro"/>
                <a:cs typeface="Times New Roman"/>
              </a:rPr>
              <a:t>Majji</a:t>
            </a:r>
            <a:endParaRPr lang="en-US" sz="2800">
              <a:latin typeface="Avenir Next LT Pro"/>
              <a:cs typeface="Times New Roman"/>
            </a:endParaRPr>
          </a:p>
          <a:p>
            <a:pPr algn="ctr"/>
            <a:r>
              <a:rPr lang="en-US" sz="2800">
                <a:latin typeface="Avenir Next LT Pro"/>
                <a:cs typeface="Times New Roman"/>
              </a:rPr>
              <a:t>Yi-Hsuan Chan</a:t>
            </a:r>
          </a:p>
          <a:p>
            <a:pPr algn="ctr"/>
            <a:r>
              <a:rPr lang="en-US" sz="2800" err="1">
                <a:latin typeface="Avenir Next LT Pro"/>
                <a:cs typeface="Times New Roman"/>
              </a:rPr>
              <a:t>Renukalaxmi</a:t>
            </a:r>
            <a:r>
              <a:rPr lang="en-US" sz="2800">
                <a:latin typeface="Avenir Next LT Pro"/>
                <a:cs typeface="Times New Roman"/>
              </a:rPr>
              <a:t> </a:t>
            </a:r>
            <a:r>
              <a:rPr lang="en-US" sz="2800" err="1">
                <a:latin typeface="Avenir Next LT Pro"/>
                <a:cs typeface="Times New Roman"/>
              </a:rPr>
              <a:t>Dudhe</a:t>
            </a:r>
            <a:endParaRPr lang="en-US" sz="2800">
              <a:latin typeface="Avenir Next LT Pro"/>
              <a:cs typeface="Times New Roman"/>
            </a:endParaRPr>
          </a:p>
          <a:p>
            <a:pPr algn="ctr"/>
            <a:r>
              <a:rPr lang="en-US" sz="2800" err="1">
                <a:latin typeface="Avenir Next LT Pro"/>
                <a:cs typeface="Times New Roman"/>
              </a:rPr>
              <a:t>Jiderechukwu</a:t>
            </a:r>
            <a:r>
              <a:rPr lang="en-US" sz="2800">
                <a:latin typeface="Avenir Next LT Pro"/>
                <a:cs typeface="Times New Roman"/>
              </a:rPr>
              <a:t> Becky Ogbodo</a:t>
            </a:r>
            <a:r>
              <a:rPr lang="en-US" sz="2800">
                <a:latin typeface="Avenir Next LT Pro"/>
                <a:cs typeface="Calibri"/>
              </a:rPr>
              <a:t> </a:t>
            </a:r>
            <a:endParaRPr lang="en-US" sz="2800">
              <a:latin typeface="Avenir Next LT Pro"/>
              <a:cs typeface="Times New Roman"/>
            </a:endParaRPr>
          </a:p>
          <a:p>
            <a:pPr algn="just"/>
            <a:endParaRPr lang="en-US" sz="1200">
              <a:latin typeface="Times New Roman"/>
              <a:cs typeface="Times New Roman"/>
            </a:endParaRPr>
          </a:p>
          <a:p>
            <a:endParaRPr lang="en-US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B106CCFF-1A0B-2434-9B67-D3F45829E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5" r="11312" b="-1"/>
          <a:stretch/>
        </p:blipFill>
        <p:spPr>
          <a:xfrm>
            <a:off x="-1467755" y="8769"/>
            <a:ext cx="618945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3978011-93A4-76B5-AD9C-33B71D996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040" r="119" b="5554"/>
          <a:stretch/>
        </p:blipFill>
        <p:spPr>
          <a:xfrm>
            <a:off x="4785547" y="-10505"/>
            <a:ext cx="5243300" cy="14657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CFDEE-D415-9E0D-0F3E-52C11F66ABB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DFD1329-CAA0-7CF5-850A-2B60F50C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880" y="-10772"/>
            <a:ext cx="2171617" cy="146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13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532A73-CC48-4B70-913D-D8D4400F8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75072" y="619200"/>
            <a:ext cx="4070848" cy="5510138"/>
          </a:xfrm>
        </p:spPr>
        <p:txBody>
          <a:bodyPr>
            <a:normAutofit/>
          </a:bodyPr>
          <a:lstStyle/>
          <a:p>
            <a:r>
              <a:rPr lang="en-US" sz="3600" b="1">
                <a:latin typeface="Avenir Next LT Pro"/>
              </a:rPr>
              <a:t>Supply Chain/Operations Management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A2099CF1-9354-1768-9D8C-0D408CA4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6428690"/>
              </p:ext>
            </p:extLst>
          </p:nvPr>
        </p:nvGraphicFramePr>
        <p:xfrm>
          <a:off x="4548189" y="728664"/>
          <a:ext cx="6900862" cy="5400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15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532A73-CC48-4B70-913D-D8D4400F8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1221" y="228174"/>
            <a:ext cx="11668505" cy="832862"/>
          </a:xfrm>
        </p:spPr>
        <p:txBody>
          <a:bodyPr>
            <a:normAutofit/>
          </a:bodyPr>
          <a:lstStyle/>
          <a:p>
            <a:r>
              <a:rPr lang="en-US" sz="3600" b="1">
                <a:latin typeface="Avenir Next LT Pro"/>
                <a:cs typeface="Times New Roman"/>
              </a:rPr>
              <a:t>Margin Line Graph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A8584FE-BD13-768E-66C6-2068EE28C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338" y="1566749"/>
            <a:ext cx="6904395" cy="41476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2320C-8B2D-9D94-0B6D-473975038BD6}"/>
              </a:ext>
            </a:extLst>
          </p:cNvPr>
          <p:cNvSpPr txBox="1"/>
          <p:nvPr/>
        </p:nvSpPr>
        <p:spPr>
          <a:xfrm>
            <a:off x="7702345" y="1567016"/>
            <a:ext cx="391200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venir Next LT Pro"/>
                <a:cs typeface="Calibri"/>
              </a:rPr>
              <a:t>This Graph shows there is so much variation in the sample margin data that is not normally distributed. 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13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532A73-CC48-4B70-913D-D8D4400F8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90850" y="228174"/>
            <a:ext cx="11918876" cy="832862"/>
          </a:xfrm>
        </p:spPr>
        <p:txBody>
          <a:bodyPr>
            <a:normAutofit/>
          </a:bodyPr>
          <a:lstStyle/>
          <a:p>
            <a:r>
              <a:rPr lang="en-US" b="1">
                <a:latin typeface="Avenir Next LT Pro"/>
                <a:cs typeface="Times New Roman"/>
              </a:rPr>
              <a:t>NMSR Menu, Cost and Price Analysis</a:t>
            </a:r>
            <a:endParaRPr lang="en-US">
              <a:latin typeface="Avenir Next LT Pro"/>
              <a:cs typeface="Times New Roman"/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0212F0D-94AC-2A2C-61A5-5603E95B9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532" y="886972"/>
            <a:ext cx="10446475" cy="5692988"/>
          </a:xfrm>
        </p:spPr>
      </p:pic>
    </p:spTree>
    <p:extLst>
      <p:ext uri="{BB962C8B-B14F-4D97-AF65-F5344CB8AC3E}">
        <p14:creationId xmlns:p14="http://schemas.microsoft.com/office/powerpoint/2010/main" val="269060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65766" y="56128"/>
            <a:ext cx="6005912" cy="954990"/>
          </a:xfrm>
        </p:spPr>
        <p:txBody>
          <a:bodyPr wrap="square" anchor="ctr">
            <a:normAutofit fontScale="90000"/>
          </a:bodyPr>
          <a:lstStyle/>
          <a:p>
            <a:r>
              <a:rPr lang="en-US" sz="4000" b="1">
                <a:latin typeface="Avenir Next LT Pro"/>
                <a:cs typeface="Times New Roman"/>
              </a:rPr>
              <a:t>Additional Menu Analysis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0EF3CC2C-6D5C-6322-B6BB-32C209387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41" y="1001515"/>
            <a:ext cx="7179638" cy="2111590"/>
          </a:xfr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4F4D7A1-6CB0-1B22-44FC-76546FF660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" r="-2" b="-2"/>
          <a:stretch/>
        </p:blipFill>
        <p:spPr>
          <a:xfrm>
            <a:off x="8635834" y="2944943"/>
            <a:ext cx="3253748" cy="3265594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2AC919-C4C3-69C0-3B75-795F09E39065}"/>
              </a:ext>
            </a:extLst>
          </p:cNvPr>
          <p:cNvSpPr txBox="1"/>
          <p:nvPr/>
        </p:nvSpPr>
        <p:spPr>
          <a:xfrm>
            <a:off x="325342" y="3381594"/>
            <a:ext cx="811161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Our recommended Price for the Pickle is ($1.09 x 8 = $8.72) $8.72 for one serving of (2oz) 8 pickles. </a:t>
            </a:r>
          </a:p>
          <a:p>
            <a:endParaRPr lang="en-US" sz="3200"/>
          </a:p>
          <a:p>
            <a:r>
              <a:rPr lang="en-US" sz="3200"/>
              <a:t>At this price, 12 Pickles = $13.08 &lt; $13.37 with 12 individually packaged pickles</a:t>
            </a:r>
          </a:p>
        </p:txBody>
      </p:sp>
    </p:spTree>
    <p:extLst>
      <p:ext uri="{BB962C8B-B14F-4D97-AF65-F5344CB8AC3E}">
        <p14:creationId xmlns:p14="http://schemas.microsoft.com/office/powerpoint/2010/main" val="354209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0D17076-E1B4-6E76-D96E-9B122AA2EC76}"/>
              </a:ext>
            </a:extLst>
          </p:cNvPr>
          <p:cNvSpPr txBox="1">
            <a:spLocks/>
          </p:cNvSpPr>
          <p:nvPr/>
        </p:nvSpPr>
        <p:spPr>
          <a:xfrm>
            <a:off x="547935" y="4685"/>
            <a:ext cx="9638052" cy="124872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>
                <a:latin typeface="Avenir Next LT Pro"/>
              </a:rPr>
              <a:t>Additional Menu Analysis-</a:t>
            </a:r>
            <a:r>
              <a:rPr lang="en-US" b="1">
                <a:latin typeface="Avenir Next LT Pro"/>
              </a:rPr>
              <a:t>Recommendation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9160" y="1126985"/>
            <a:ext cx="7817440" cy="5319534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000">
                <a:solidFill>
                  <a:schemeClr val="tx1"/>
                </a:solidFill>
              </a:rPr>
              <a:t>Overall, we’d recommend the </a:t>
            </a:r>
            <a:r>
              <a:rPr lang="en-US" sz="3000" b="1">
                <a:solidFill>
                  <a:schemeClr val="tx1"/>
                </a:solidFill>
              </a:rPr>
              <a:t>bucket pickle</a:t>
            </a:r>
            <a:r>
              <a:rPr lang="en-US" sz="3000">
                <a:solidFill>
                  <a:schemeClr val="tx1"/>
                </a:solidFill>
              </a:rPr>
              <a:t> because the average cost is lower. Yet...</a:t>
            </a:r>
          </a:p>
          <a:p>
            <a:pPr>
              <a:lnSpc>
                <a:spcPct val="110000"/>
              </a:lnSpc>
            </a:pPr>
            <a:r>
              <a:rPr lang="en-US" sz="3000" u="sng">
                <a:solidFill>
                  <a:schemeClr val="tx1"/>
                </a:solidFill>
              </a:rPr>
              <a:t>Pros for individual packed pickle:</a:t>
            </a:r>
          </a:p>
          <a:p>
            <a:pPr>
              <a:lnSpc>
                <a:spcPct val="110000"/>
              </a:lnSpc>
            </a:pPr>
            <a:r>
              <a:rPr lang="en-US" sz="3000">
                <a:solidFill>
                  <a:schemeClr val="tx1"/>
                </a:solidFill>
              </a:rPr>
              <a:t>1.) The price difference is little. </a:t>
            </a:r>
          </a:p>
          <a:p>
            <a:pPr>
              <a:lnSpc>
                <a:spcPct val="110000"/>
              </a:lnSpc>
            </a:pPr>
            <a:r>
              <a:rPr lang="en-US" sz="3000">
                <a:solidFill>
                  <a:schemeClr val="tx1"/>
                </a:solidFill>
              </a:rPr>
              <a:t>2.) It’s prepacked -&gt; less labor cost. </a:t>
            </a:r>
          </a:p>
          <a:p>
            <a:pPr>
              <a:lnSpc>
                <a:spcPct val="110000"/>
              </a:lnSpc>
            </a:pPr>
            <a:r>
              <a:rPr lang="en-US" sz="3000">
                <a:solidFill>
                  <a:schemeClr val="tx1"/>
                </a:solidFill>
              </a:rPr>
              <a:t>3.) It can be stored at room temperature, which is great for our limited refrigerator space. </a:t>
            </a:r>
          </a:p>
          <a:p>
            <a:pPr>
              <a:lnSpc>
                <a:spcPct val="110000"/>
              </a:lnSpc>
            </a:pPr>
            <a:endParaRPr lang="en-US" sz="3000">
              <a:solidFill>
                <a:schemeClr val="tx1"/>
              </a:solidFill>
            </a:endParaRP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08596998-00DC-941C-08B0-D7FDD5EC2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503"/>
          <a:stretch/>
        </p:blipFill>
        <p:spPr>
          <a:xfrm>
            <a:off x="8373208" y="2989577"/>
            <a:ext cx="3596260" cy="3626541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804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85371" y="-126295"/>
            <a:ext cx="11477376" cy="942699"/>
          </a:xfrm>
        </p:spPr>
        <p:txBody>
          <a:bodyPr wrap="square" anchor="ctr">
            <a:normAutofit/>
          </a:bodyPr>
          <a:lstStyle/>
          <a:p>
            <a:r>
              <a:rPr lang="en-US" sz="3600" b="1">
                <a:latin typeface="Avenir Next LT Pro"/>
                <a:cs typeface="Times New Roman"/>
              </a:rPr>
              <a:t>Competitor Product Analysis and Sales Review</a:t>
            </a:r>
            <a:endParaRPr lang="en-US" sz="3600">
              <a:latin typeface="Avenir Next LT Pro"/>
              <a:cs typeface="Times New Roman"/>
            </a:endParaRPr>
          </a:p>
        </p:txBody>
      </p:sp>
      <p:pic>
        <p:nvPicPr>
          <p:cNvPr id="14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870D9554-CA95-74D2-9EED-8F15B2F73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860" y="648891"/>
            <a:ext cx="10209054" cy="612174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3175256-45CE-5552-3090-83A73781859A}"/>
                  </a:ext>
                </a:extLst>
              </p14:cNvPr>
              <p14:cNvContentPartPr/>
              <p14:nvPr/>
            </p14:nvContentPartPr>
            <p14:xfrm>
              <a:off x="845405" y="4878605"/>
              <a:ext cx="740046" cy="7512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3175256-45CE-5552-3090-83A7378185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413" y="4771289"/>
                <a:ext cx="847669" cy="289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87A3C9E-3A5C-B2AF-B118-1F827DC2971A}"/>
                  </a:ext>
                </a:extLst>
              </p14:cNvPr>
              <p14:cNvContentPartPr/>
              <p14:nvPr/>
            </p14:nvContentPartPr>
            <p14:xfrm>
              <a:off x="4563783" y="4922274"/>
              <a:ext cx="389216" cy="3121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87A3C9E-3A5C-B2AF-B118-1F827DC297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9825" y="4814650"/>
                <a:ext cx="496772" cy="246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FF62BBF-0E74-7AA6-6A0E-27B2D0777854}"/>
                  </a:ext>
                </a:extLst>
              </p14:cNvPr>
              <p14:cNvContentPartPr/>
              <p14:nvPr/>
            </p14:nvContentPartPr>
            <p14:xfrm>
              <a:off x="7183693" y="3846870"/>
              <a:ext cx="1514173" cy="92423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FF62BBF-0E74-7AA6-6A0E-27B2D07778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29705" y="3739401"/>
                <a:ext cx="1621788" cy="307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18A80F9-385B-8209-FFFE-ACACE8E6EAF4}"/>
                  </a:ext>
                </a:extLst>
              </p14:cNvPr>
              <p14:cNvContentPartPr/>
              <p14:nvPr/>
            </p14:nvContentPartPr>
            <p14:xfrm>
              <a:off x="4115802" y="3423986"/>
              <a:ext cx="297845" cy="15039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18A80F9-385B-8209-FFFE-ACACE8E6EA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1910" y="3273596"/>
                <a:ext cx="405270" cy="315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EA5CFD4-F11A-DDCC-4ADB-FCFAB5739806}"/>
                  </a:ext>
                </a:extLst>
              </p14:cNvPr>
              <p14:cNvContentPartPr/>
              <p14:nvPr/>
            </p14:nvContentPartPr>
            <p14:xfrm>
              <a:off x="4536907" y="3423987"/>
              <a:ext cx="270343" cy="2075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EA5CFD4-F11A-DDCC-4ADB-FCFAB57398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82982" y="3318479"/>
                <a:ext cx="377833" cy="231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18466DF-A282-E8E8-5250-1BD6C20B16A7}"/>
                  </a:ext>
                </a:extLst>
              </p14:cNvPr>
              <p14:cNvContentPartPr/>
              <p14:nvPr/>
            </p14:nvContentPartPr>
            <p14:xfrm>
              <a:off x="842210" y="3423986"/>
              <a:ext cx="586157" cy="1503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18466DF-A282-E8E8-5250-1BD6C20B16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8269" y="-1087714"/>
                <a:ext cx="693679" cy="90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F3D8F13-9051-672D-2218-BDFA8CFCB53F}"/>
                  </a:ext>
                </a:extLst>
              </p14:cNvPr>
              <p14:cNvContentPartPr/>
              <p14:nvPr/>
            </p14:nvContentPartPr>
            <p14:xfrm>
              <a:off x="1584158" y="3408430"/>
              <a:ext cx="686482" cy="31076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F3D8F13-9051-672D-2218-BDFA8CFCB5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30189" y="3301271"/>
                <a:ext cx="794060" cy="245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2034BA8-ABC2-883B-7D35-B9E988F4FDF1}"/>
                  </a:ext>
                </a:extLst>
              </p14:cNvPr>
              <p14:cNvContentPartPr/>
              <p14:nvPr/>
            </p14:nvContentPartPr>
            <p14:xfrm>
              <a:off x="797091" y="5394157"/>
              <a:ext cx="597211" cy="15039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2034BA8-ABC2-883B-7D35-B9E988F4FDF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3126" y="882457"/>
                <a:ext cx="704781" cy="90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C02C7FA-9EA1-B1D2-F116-7CBAB0F6E6A4}"/>
                  </a:ext>
                </a:extLst>
              </p14:cNvPr>
              <p14:cNvContentPartPr/>
              <p14:nvPr/>
            </p14:nvContentPartPr>
            <p14:xfrm>
              <a:off x="4431631" y="5238531"/>
              <a:ext cx="528022" cy="40751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C02C7FA-9EA1-B1D2-F116-7CBAB0F6E6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77678" y="5131292"/>
                <a:ext cx="635569" cy="254872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D069994-BE10-945B-EF5F-295FE8C3E086}"/>
              </a:ext>
            </a:extLst>
          </p:cNvPr>
          <p:cNvSpPr txBox="1"/>
          <p:nvPr/>
        </p:nvSpPr>
        <p:spPr>
          <a:xfrm>
            <a:off x="4724400" y="3200400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the price information from a merchant website that sells similar cotton candy. They even sold cotton candy in SLU</a:t>
            </a:r>
          </a:p>
        </p:txBody>
      </p:sp>
      <p:pic>
        <p:nvPicPr>
          <p:cNvPr id="33" name="Picture 33">
            <a:extLst>
              <a:ext uri="{FF2B5EF4-FFF2-40B4-BE49-F238E27FC236}">
                <a16:creationId xmlns:a16="http://schemas.microsoft.com/office/drawing/2014/main" id="{40189963-3D5B-B016-EDCD-2712F3D9A93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89834" y="4641182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11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6544B62A-F006-4044-A7FA-660A10E34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40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532A73-CC48-4B70-913D-D8D4400F8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31528" y="265414"/>
            <a:ext cx="3107463" cy="5510138"/>
          </a:xfrm>
        </p:spPr>
        <p:txBody>
          <a:bodyPr>
            <a:normAutofit/>
          </a:bodyPr>
          <a:lstStyle/>
          <a:p>
            <a:r>
              <a:rPr lang="en-US" sz="3600" b="1">
                <a:latin typeface="Avenir Next LT Pro"/>
              </a:rPr>
              <a:t>Supplier Management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A28B7D55-6BE5-11B9-44FE-FE12AFC157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284768"/>
              </p:ext>
            </p:extLst>
          </p:nvPr>
        </p:nvGraphicFramePr>
        <p:xfrm>
          <a:off x="3555584" y="267454"/>
          <a:ext cx="8043861" cy="6303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4440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ourglass and a calendar">
            <a:extLst>
              <a:ext uri="{FF2B5EF4-FFF2-40B4-BE49-F238E27FC236}">
                <a16:creationId xmlns:a16="http://schemas.microsoft.com/office/drawing/2014/main" id="{03BCFE2B-3C7A-E151-3643-0F1133F53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3" r="3389" b="9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sz="3600" b="1">
                <a:latin typeface="Avenir Next LT Pro"/>
              </a:rPr>
              <a:t>Food order lead time: 3 days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999" y="2541600"/>
            <a:ext cx="6923813" cy="3216273"/>
          </a:xfr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sz="3200">
                <a:solidFill>
                  <a:schemeClr val="tx1"/>
                </a:solidFill>
              </a:rPr>
              <a:t>Slush lead time: 1 day</a:t>
            </a:r>
          </a:p>
          <a:p>
            <a:r>
              <a:rPr lang="en-US" sz="3200">
                <a:solidFill>
                  <a:schemeClr val="tx1"/>
                </a:solidFill>
              </a:rPr>
              <a:t>Pepsi's lead time: 2 weeks</a:t>
            </a:r>
          </a:p>
          <a:p>
            <a:pPr lvl="0"/>
            <a:r>
              <a:rPr lang="en-US" sz="3200">
                <a:solidFill>
                  <a:schemeClr val="tx1"/>
                </a:solidFill>
              </a:rPr>
              <a:t>If don’t get Minimum order, need to wait or pickup by ourselves</a:t>
            </a:r>
          </a:p>
          <a:p>
            <a:pPr lvl="1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2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7461D8-A691-44CC-94F5-FE4FCE899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able, calendar&#10;&#10;Description automatically generated">
            <a:extLst>
              <a:ext uri="{FF2B5EF4-FFF2-40B4-BE49-F238E27FC236}">
                <a16:creationId xmlns:a16="http://schemas.microsoft.com/office/drawing/2014/main" id="{28754B22-2A0A-FA1B-8BE1-1483FA655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6" r="3586" b="-1"/>
          <a:stretch/>
        </p:blipFill>
        <p:spPr>
          <a:xfrm>
            <a:off x="127242" y="305459"/>
            <a:ext cx="11871135" cy="6303253"/>
          </a:xfrm>
          <a:custGeom>
            <a:avLst/>
            <a:gdLst/>
            <a:ahLst/>
            <a:cxnLst/>
            <a:rect l="l" t="t" r="r" b="b"/>
            <a:pathLst>
              <a:path w="10989393" h="5682768">
                <a:moveTo>
                  <a:pt x="8876164" y="0"/>
                </a:moveTo>
                <a:cubicBezTo>
                  <a:pt x="8876164" y="0"/>
                  <a:pt x="8876164" y="0"/>
                  <a:pt x="10361638" y="73232"/>
                </a:cubicBezTo>
                <a:cubicBezTo>
                  <a:pt x="10820117" y="146463"/>
                  <a:pt x="11021848" y="439389"/>
                  <a:pt x="10985170" y="937364"/>
                </a:cubicBezTo>
                <a:cubicBezTo>
                  <a:pt x="10985170" y="937364"/>
                  <a:pt x="10985170" y="937364"/>
                  <a:pt x="10948491" y="1742911"/>
                </a:cubicBezTo>
                <a:cubicBezTo>
                  <a:pt x="10966830" y="2021191"/>
                  <a:pt x="10985170" y="2709567"/>
                  <a:pt x="10985170" y="3778748"/>
                </a:cubicBezTo>
                <a:cubicBezTo>
                  <a:pt x="10985170" y="4144906"/>
                  <a:pt x="10985170" y="4437832"/>
                  <a:pt x="10966830" y="4657527"/>
                </a:cubicBezTo>
                <a:cubicBezTo>
                  <a:pt x="10985170" y="4730758"/>
                  <a:pt x="10985170" y="4803990"/>
                  <a:pt x="10985170" y="4891868"/>
                </a:cubicBezTo>
                <a:cubicBezTo>
                  <a:pt x="10985170" y="5067623"/>
                  <a:pt x="10966830" y="5199440"/>
                  <a:pt x="10930152" y="5301964"/>
                </a:cubicBezTo>
                <a:cubicBezTo>
                  <a:pt x="10893474" y="5404488"/>
                  <a:pt x="10801778" y="5477720"/>
                  <a:pt x="10636725" y="5550951"/>
                </a:cubicBezTo>
                <a:cubicBezTo>
                  <a:pt x="10471673" y="5624183"/>
                  <a:pt x="10214924" y="5653476"/>
                  <a:pt x="9866480" y="5653476"/>
                </a:cubicBezTo>
                <a:cubicBezTo>
                  <a:pt x="9866480" y="5653476"/>
                  <a:pt x="9866480" y="5653476"/>
                  <a:pt x="3759533" y="5653476"/>
                </a:cubicBezTo>
                <a:cubicBezTo>
                  <a:pt x="3759533" y="5653476"/>
                  <a:pt x="3759533" y="5653476"/>
                  <a:pt x="2127345" y="5682768"/>
                </a:cubicBezTo>
                <a:cubicBezTo>
                  <a:pt x="2127345" y="5682768"/>
                  <a:pt x="2127345" y="5682768"/>
                  <a:pt x="623533" y="5609537"/>
                </a:cubicBezTo>
                <a:cubicBezTo>
                  <a:pt x="165053" y="5521659"/>
                  <a:pt x="-36678" y="5243379"/>
                  <a:pt x="18340" y="4745404"/>
                </a:cubicBezTo>
                <a:cubicBezTo>
                  <a:pt x="18340" y="4745404"/>
                  <a:pt x="18340" y="4745404"/>
                  <a:pt x="55018" y="3939857"/>
                </a:cubicBezTo>
                <a:cubicBezTo>
                  <a:pt x="18340" y="3661577"/>
                  <a:pt x="18340" y="2973201"/>
                  <a:pt x="18340" y="1889374"/>
                </a:cubicBezTo>
                <a:cubicBezTo>
                  <a:pt x="18340" y="1537863"/>
                  <a:pt x="18340" y="1244936"/>
                  <a:pt x="18340" y="1025242"/>
                </a:cubicBezTo>
                <a:cubicBezTo>
                  <a:pt x="18340" y="952010"/>
                  <a:pt x="0" y="878779"/>
                  <a:pt x="0" y="790901"/>
                </a:cubicBezTo>
                <a:cubicBezTo>
                  <a:pt x="0" y="615145"/>
                  <a:pt x="18340" y="468682"/>
                  <a:pt x="55018" y="380804"/>
                </a:cubicBezTo>
                <a:cubicBezTo>
                  <a:pt x="91696" y="278280"/>
                  <a:pt x="183392" y="190402"/>
                  <a:pt x="348445" y="131817"/>
                </a:cubicBezTo>
                <a:cubicBezTo>
                  <a:pt x="513497" y="58585"/>
                  <a:pt x="770246" y="29293"/>
                  <a:pt x="1118690" y="29293"/>
                </a:cubicBezTo>
                <a:cubicBezTo>
                  <a:pt x="1118690" y="29293"/>
                  <a:pt x="1118690" y="29293"/>
                  <a:pt x="7225638" y="29293"/>
                </a:cubicBezTo>
                <a:cubicBezTo>
                  <a:pt x="7225638" y="29293"/>
                  <a:pt x="7225638" y="29293"/>
                  <a:pt x="88761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451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D20DD8-226D-4D62-BAB2-1EAF04DE1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F658C5-46DB-4BC3-8ADD-1792C219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b="1">
                <a:latin typeface="Avenir Next LT Pro"/>
              </a:rPr>
              <a:t>RECAP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280083" y="1716755"/>
            <a:ext cx="5431879" cy="4041118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10000"/>
              </a:lnSpc>
              <a:buFont typeface="Wingdings" panose="03070A02030502020204" pitchFamily="66" charset="0"/>
              <a:buChar char="Ø"/>
            </a:pPr>
            <a:r>
              <a:rPr lang="en-US" sz="1700">
                <a:latin typeface="Avenir Next LT Pro"/>
                <a:cs typeface="Times New Roman"/>
              </a:rPr>
              <a:t>   </a:t>
            </a:r>
            <a:r>
              <a:rPr lang="en-US">
                <a:latin typeface="Avenir Next LT Pro"/>
                <a:cs typeface="Times New Roman"/>
              </a:rPr>
              <a:t> NEW MELLE SPORTS AND RECREATION :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pPr>
              <a:lnSpc>
                <a:spcPct val="110000"/>
              </a:lnSpc>
              <a:buFont typeface="Arial" panose="03070A02030502020204" pitchFamily="66" charset="0"/>
              <a:buChar char="•"/>
            </a:pPr>
            <a:r>
              <a:rPr lang="en-US">
                <a:latin typeface="Avenir Next LT Pro"/>
                <a:cs typeface="Times New Roman"/>
              </a:rPr>
              <a:t>FORMERLY WE DISCUSSED ABOUT</a:t>
            </a:r>
            <a:endParaRPr lang="en-US">
              <a:solidFill>
                <a:srgbClr val="FFFFFF">
                  <a:alpha val="58000"/>
                </a:srgbClr>
              </a:solidFill>
              <a:latin typeface="Avenir Next LT Pro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>
                <a:latin typeface="Avenir Next LT Pro"/>
                <a:cs typeface="Times New Roman"/>
              </a:rPr>
              <a:t>STRENGTH</a:t>
            </a:r>
            <a:endParaRPr lang="en-US">
              <a:solidFill>
                <a:srgbClr val="FFFFFF">
                  <a:alpha val="58000"/>
                </a:srgbClr>
              </a:solidFill>
              <a:latin typeface="Avenir Next LT Pro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>
                <a:latin typeface="Avenir Next LT Pro"/>
                <a:cs typeface="Times New Roman"/>
              </a:rPr>
              <a:t>WEAKNESS</a:t>
            </a:r>
            <a:endParaRPr lang="en-US">
              <a:solidFill>
                <a:srgbClr val="FFFFFF">
                  <a:alpha val="58000"/>
                </a:srgbClr>
              </a:solidFill>
              <a:latin typeface="Avenir Next LT Pro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>
                <a:latin typeface="Avenir Next LT Pro"/>
                <a:cs typeface="Times New Roman"/>
              </a:rPr>
              <a:t>OPPORTUNITIES</a:t>
            </a:r>
            <a:endParaRPr lang="en-US">
              <a:solidFill>
                <a:srgbClr val="FFFFFF">
                  <a:alpha val="58000"/>
                </a:srgbClr>
              </a:solidFill>
              <a:latin typeface="Avenir Next LT Pro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>
                <a:latin typeface="Avenir Next LT Pro"/>
                <a:cs typeface="Times New Roman"/>
              </a:rPr>
              <a:t>THREATS</a:t>
            </a:r>
            <a:endParaRPr lang="en-US">
              <a:solidFill>
                <a:srgbClr val="FFFFFF">
                  <a:alpha val="58000"/>
                </a:srgbClr>
              </a:solidFill>
              <a:latin typeface="Avenir Next LT Pro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>
                <a:latin typeface="Avenir Next LT Pro"/>
                <a:cs typeface="Times New Roman"/>
              </a:rPr>
              <a:t>ALSO, CAPACITY ANALYSIS  AND </a:t>
            </a:r>
            <a:endParaRPr lang="en-US">
              <a:solidFill>
                <a:srgbClr val="FFFFFF">
                  <a:alpha val="58000"/>
                </a:srgbClr>
              </a:solidFill>
              <a:latin typeface="Avenir Next LT Pro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>
                <a:latin typeface="Avenir Next LT Pro"/>
                <a:cs typeface="Times New Roman"/>
              </a:rPr>
              <a:t>DEMAND FORECASTING</a:t>
            </a:r>
            <a:endParaRPr lang="en-US">
              <a:solidFill>
                <a:srgbClr val="FFFFFF">
                  <a:alpha val="58000"/>
                </a:srgbClr>
              </a:solidFill>
              <a:latin typeface="Avenir Next LT Pro"/>
              <a:cs typeface="Times New Roman"/>
            </a:endParaRPr>
          </a:p>
        </p:txBody>
      </p:sp>
      <p:pic>
        <p:nvPicPr>
          <p:cNvPr id="7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3F847ECE-B7B3-7A81-214C-D52DB4818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7" r="-2" b="13700"/>
          <a:stretch/>
        </p:blipFill>
        <p:spPr>
          <a:xfrm>
            <a:off x="6288276" y="10"/>
            <a:ext cx="5903725" cy="3427190"/>
          </a:xfrm>
          <a:custGeom>
            <a:avLst/>
            <a:gdLst/>
            <a:ahLst/>
            <a:cxnLst/>
            <a:rect l="l" t="t" r="r" b="b"/>
            <a:pathLst>
              <a:path w="5903725" h="3427200">
                <a:moveTo>
                  <a:pt x="17547" y="0"/>
                </a:moveTo>
                <a:lnTo>
                  <a:pt x="5903725" y="0"/>
                </a:lnTo>
                <a:lnTo>
                  <a:pt x="5903725" y="3427200"/>
                </a:lnTo>
                <a:lnTo>
                  <a:pt x="41642" y="3427200"/>
                </a:lnTo>
                <a:lnTo>
                  <a:pt x="34002" y="3033799"/>
                </a:lnTo>
                <a:cubicBezTo>
                  <a:pt x="8141" y="1703374"/>
                  <a:pt x="-15687" y="415221"/>
                  <a:pt x="13203" y="42009"/>
                </a:cubicBezTo>
                <a:close/>
              </a:path>
            </a:pathLst>
          </a:cu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0524AA1-BAF6-646B-A86F-85258F861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66" r="-1" b="3178"/>
          <a:stretch/>
        </p:blipFill>
        <p:spPr>
          <a:xfrm>
            <a:off x="6290640" y="3427200"/>
            <a:ext cx="5909215" cy="3430800"/>
          </a:xfrm>
          <a:custGeom>
            <a:avLst/>
            <a:gdLst/>
            <a:ahLst/>
            <a:cxnLst/>
            <a:rect l="l" t="t" r="r" b="b"/>
            <a:pathLst>
              <a:path w="5862082" h="3430800">
                <a:moveTo>
                  <a:pt x="0" y="0"/>
                </a:moveTo>
                <a:lnTo>
                  <a:pt x="5862082" y="0"/>
                </a:lnTo>
                <a:lnTo>
                  <a:pt x="5862082" y="3430800"/>
                </a:lnTo>
                <a:lnTo>
                  <a:pt x="15574" y="3430800"/>
                </a:lnTo>
                <a:lnTo>
                  <a:pt x="15542" y="3272467"/>
                </a:lnTo>
                <a:cubicBezTo>
                  <a:pt x="16280" y="3099651"/>
                  <a:pt x="19396" y="2957011"/>
                  <a:pt x="25362" y="2852016"/>
                </a:cubicBezTo>
                <a:cubicBezTo>
                  <a:pt x="43523" y="2377506"/>
                  <a:pt x="24435" y="1267222"/>
                  <a:pt x="2054" y="10578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5411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esk with stethoscope and computer keyboard">
            <a:extLst>
              <a:ext uri="{FF2B5EF4-FFF2-40B4-BE49-F238E27FC236}">
                <a16:creationId xmlns:a16="http://schemas.microsoft.com/office/drawing/2014/main" id="{22FE06A8-904C-0FAB-20D6-C4CB923F5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3" r="1939" b="4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12765" y="62739"/>
            <a:ext cx="6923812" cy="973149"/>
          </a:xfrm>
        </p:spPr>
        <p:txBody>
          <a:bodyPr wrap="square" anchor="ctr">
            <a:normAutofit/>
          </a:bodyPr>
          <a:lstStyle/>
          <a:p>
            <a:r>
              <a:rPr lang="en-US" sz="3600" b="1">
                <a:latin typeface="Avenir Next LT Pro"/>
              </a:rPr>
              <a:t>RECOMMENDATION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214116" y="867540"/>
            <a:ext cx="8480548" cy="564279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Efficiency of the Concession Stand can be improved by: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Knowing How Much to Order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Knowing how much safety stock is needed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Knowing when to Order</a:t>
            </a:r>
          </a:p>
          <a:p>
            <a:r>
              <a:rPr lang="en-US">
                <a:solidFill>
                  <a:schemeClr val="tx1"/>
                </a:solidFill>
              </a:rPr>
              <a:t>New Products need to be introduced to the concession to increase revenue.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Cotton Candy with 300% profit margin is highly recommended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Bucket Pickels is also recommended in place of individually packaged</a:t>
            </a:r>
          </a:p>
          <a:p>
            <a:r>
              <a:rPr lang="en-US">
                <a:solidFill>
                  <a:schemeClr val="tx1"/>
                </a:solidFill>
              </a:rPr>
              <a:t>Investment for Led Lights Fixtures and Mounting brackets in the football field is not very feasible. A grant can help reduce the payback period.</a:t>
            </a:r>
          </a:p>
          <a:p>
            <a:r>
              <a:rPr lang="en-US">
                <a:solidFill>
                  <a:schemeClr val="tx1"/>
                </a:solidFill>
                <a:latin typeface="Avenir Next LT Pro"/>
                <a:cs typeface="Times New Roman"/>
              </a:rPr>
              <a:t>MLB-MLBPA Youth Development Foundation Grant is highly recommended, and application is on rolling basis.</a:t>
            </a:r>
          </a:p>
          <a:p>
            <a:endParaRPr lang="en-US">
              <a:solidFill>
                <a:schemeClr val="tx1"/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954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39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1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90870" y="1625703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b="1" spc="-100">
                <a:latin typeface="Avenir Next LT Pro"/>
              </a:rPr>
              <a:t>CONCLUSION</a:t>
            </a:r>
          </a:p>
        </p:txBody>
      </p:sp>
      <p:grpSp>
        <p:nvGrpSpPr>
          <p:cNvPr id="57" name="Group 43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5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6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8" name="Group 48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50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2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93BFFD43-2658-4E12-947F-D32B7B62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144" y="1436526"/>
            <a:ext cx="6163321" cy="422366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3293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D0B15B-C6A6-CFF6-DC65-127468328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3145991" y="1148452"/>
            <a:ext cx="8931710" cy="5018306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81158" y="1488504"/>
            <a:ext cx="5015638" cy="206855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b="1" spc="-100">
                <a:latin typeface="Avenir Next LT Pro"/>
              </a:rPr>
              <a:t>THANK YOU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5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6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5" y="5503147"/>
            <a:ext cx="2117174" cy="588806"/>
            <a:chOff x="4549904" y="5078157"/>
            <a:chExt cx="3023338" cy="840818"/>
          </a:xfrm>
        </p:grpSpPr>
        <p:sp>
          <p:nvSpPr>
            <p:cNvPr id="50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2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64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9A23618D-83C0-6CCB-9BE5-034089DB0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0" y="62635"/>
            <a:ext cx="9553332" cy="67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5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7145" y="372802"/>
            <a:ext cx="4991961" cy="1069114"/>
          </a:xfrm>
        </p:spPr>
        <p:txBody>
          <a:bodyPr wrap="square" anchor="ctr">
            <a:normAutofit/>
          </a:bodyPr>
          <a:lstStyle/>
          <a:p>
            <a:r>
              <a:rPr lang="en-US" sz="3600" b="1">
                <a:latin typeface="Avenir Next LT Pro"/>
              </a:rPr>
              <a:t>FOLLOWED BY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60207" y="1582480"/>
            <a:ext cx="7663909" cy="4250415"/>
          </a:xfrm>
        </p:spPr>
        <p:txBody>
          <a:bodyPr vert="horz" lIns="0" tIns="0" rIns="0" bIns="0" rtlCol="0" anchor="t">
            <a:normAutofit/>
          </a:bodyPr>
          <a:lstStyle/>
          <a:p>
            <a:pPr lvl="1">
              <a:buFont typeface="Wingdings" panose="03070A02030502020204" pitchFamily="66" charset="0"/>
              <a:buChar char="q"/>
            </a:pPr>
            <a:r>
              <a:rPr lang="en-US" sz="2800">
                <a:solidFill>
                  <a:schemeClr val="tx1"/>
                </a:solidFill>
              </a:rPr>
              <a:t>  </a:t>
            </a:r>
            <a:r>
              <a:rPr lang="en-US" sz="2800" b="1">
                <a:solidFill>
                  <a:schemeClr val="tx1"/>
                </a:solidFill>
              </a:rPr>
              <a:t>PROCESS IMPROVEMENT AND OPERATIONS</a:t>
            </a:r>
          </a:p>
          <a:p>
            <a:pPr lvl="1">
              <a:buFont typeface="Wingdings" panose="03070A02030502020204" pitchFamily="66" charset="0"/>
              <a:buChar char="q"/>
            </a:pPr>
            <a:r>
              <a:rPr lang="en-US" sz="2800" b="1">
                <a:solidFill>
                  <a:schemeClr val="tx1"/>
                </a:solidFill>
              </a:rPr>
              <a:t>  SUPPLY CHAIN AND OPERATIONS  MANAGEMENT</a:t>
            </a:r>
          </a:p>
          <a:p>
            <a:pPr lvl="1">
              <a:buFont typeface="Wingdings" panose="03070A02030502020204" pitchFamily="66" charset="0"/>
              <a:buChar char="q"/>
            </a:pPr>
            <a:r>
              <a:rPr lang="en-US" sz="2800" b="1">
                <a:solidFill>
                  <a:schemeClr val="tx1"/>
                </a:solidFill>
              </a:rPr>
              <a:t>  SUPPLIER MANAGEMENT</a:t>
            </a:r>
          </a:p>
          <a:p>
            <a:pPr lvl="1">
              <a:buFont typeface="Wingdings" panose="03070A02030502020204" pitchFamily="66" charset="0"/>
              <a:buChar char="q"/>
            </a:pPr>
            <a:r>
              <a:rPr lang="en-US" sz="2800" b="1">
                <a:solidFill>
                  <a:schemeClr val="tx1"/>
                </a:solidFill>
              </a:rPr>
              <a:t>  RECOMMENDATIONS</a:t>
            </a:r>
          </a:p>
          <a:p>
            <a:pPr lvl="1">
              <a:buFont typeface="Wingdings" panose="03070A02030502020204" pitchFamily="66" charset="0"/>
              <a:buChar char="q"/>
            </a:pPr>
            <a:r>
              <a:rPr lang="en-US" sz="2800" b="1">
                <a:solidFill>
                  <a:schemeClr val="tx1"/>
                </a:solidFill>
              </a:rPr>
              <a:t>  CONCLUSIONS</a:t>
            </a: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6CB5A9EA-C450-6156-7A87-69711D209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86" r="8895" b="-1"/>
          <a:stretch/>
        </p:blipFill>
        <p:spPr>
          <a:xfrm>
            <a:off x="6588441" y="10"/>
            <a:ext cx="5704202" cy="685967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602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utdoor warehouse">
            <a:extLst>
              <a:ext uri="{FF2B5EF4-FFF2-40B4-BE49-F238E27FC236}">
                <a16:creationId xmlns:a16="http://schemas.microsoft.com/office/drawing/2014/main" id="{4EB21E89-EBA2-91E9-1244-BDDC45BDB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9" r="30507" b="3"/>
          <a:stretch/>
        </p:blipFill>
        <p:spPr>
          <a:xfrm>
            <a:off x="9390707" y="10"/>
            <a:ext cx="28012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66215" y="20486"/>
            <a:ext cx="8992097" cy="802414"/>
          </a:xfrm>
        </p:spPr>
        <p:txBody>
          <a:bodyPr wrap="square" anchor="ctr">
            <a:noAutofit/>
          </a:bodyPr>
          <a:lstStyle/>
          <a:p>
            <a:r>
              <a:rPr lang="en-US" sz="3600" b="1">
                <a:latin typeface="Avenir Next LT Pro"/>
              </a:rPr>
              <a:t>Process Improvement &amp; Operations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75714" y="832545"/>
            <a:ext cx="9895611" cy="583972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b="1">
                <a:solidFill>
                  <a:schemeClr val="tx1"/>
                </a:solidFill>
              </a:rPr>
              <a:t>Process improvement:</a:t>
            </a:r>
            <a:r>
              <a:rPr lang="en-US" sz="1800">
                <a:solidFill>
                  <a:schemeClr val="tx1"/>
                </a:solidFill>
              </a:rPr>
              <a:t> Refers to the systematic approach of analyzing and optimizing the existing business process to improve efficiency, reduce waste, and increase productivity.</a:t>
            </a:r>
          </a:p>
          <a:p>
            <a:r>
              <a:rPr lang="en-US" sz="1800" b="1">
                <a:solidFill>
                  <a:schemeClr val="tx1"/>
                </a:solidFill>
              </a:rPr>
              <a:t>Operations:</a:t>
            </a:r>
            <a:r>
              <a:rPr lang="en-US" sz="1800">
                <a:solidFill>
                  <a:schemeClr val="tx1"/>
                </a:solidFill>
              </a:rPr>
              <a:t> Refers to day-to-day activities that enable a business to function. It include operations such as manufacturing, sales, marketing, distribution, and customer service.</a:t>
            </a:r>
          </a:p>
          <a:p>
            <a:r>
              <a:rPr lang="en-US" sz="1800">
                <a:solidFill>
                  <a:schemeClr val="tx1"/>
                </a:solidFill>
              </a:rPr>
              <a:t>Process improvement is an essential part of operations management, as it helps to identify the inefficiencies and bottlenecks which impacts the operations.</a:t>
            </a:r>
          </a:p>
          <a:p>
            <a:r>
              <a:rPr lang="en-US" sz="1800">
                <a:solidFill>
                  <a:schemeClr val="tx1"/>
                </a:solidFill>
              </a:rPr>
              <a:t>Several areas and operations in the NMSR needs improvements such as       </a:t>
            </a:r>
          </a:p>
          <a:p>
            <a:pPr marL="800100" lvl="1" indent="-342900"/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  - Disability access,</a:t>
            </a:r>
            <a:r>
              <a:rPr lang="en-US" sz="1800">
                <a:solidFill>
                  <a:schemeClr val="tx1"/>
                </a:solidFill>
              </a:rPr>
              <a:t> </a:t>
            </a:r>
          </a:p>
          <a:p>
            <a:pPr marL="800100" lvl="1" indent="-342900"/>
            <a:r>
              <a:rPr lang="en-US" sz="1800">
                <a:solidFill>
                  <a:schemeClr val="tx1"/>
                </a:solidFill>
              </a:rPr>
              <a:t>  - Provision of air conditioning units in the batting cages,</a:t>
            </a:r>
            <a:endParaRPr lang="en-US">
              <a:solidFill>
                <a:schemeClr val="tx1"/>
              </a:solidFill>
            </a:endParaRPr>
          </a:p>
          <a:p>
            <a:pPr marL="800100" lvl="1" indent="-342900"/>
            <a:r>
              <a:rPr lang="en-US" sz="1800">
                <a:solidFill>
                  <a:schemeClr val="tx1"/>
                </a:solidFill>
              </a:rPr>
              <a:t>  - Upgrading the scheduling software,</a:t>
            </a:r>
          </a:p>
          <a:p>
            <a:pPr marL="800100" lvl="1" indent="-342900"/>
            <a:r>
              <a:rPr lang="en-US" sz="1800">
                <a:solidFill>
                  <a:schemeClr val="tx1"/>
                </a:solidFill>
              </a:rPr>
              <a:t>  - Provision of lights for the football field,</a:t>
            </a:r>
          </a:p>
          <a:p>
            <a:pPr marL="800100" lvl="1" indent="-342900"/>
            <a:r>
              <a:rPr lang="en-US" sz="1800">
                <a:solidFill>
                  <a:schemeClr val="tx1"/>
                </a:solidFill>
              </a:rPr>
              <a:t>  - Improvements on the concession stand operation and process.</a:t>
            </a:r>
          </a:p>
          <a:p>
            <a:r>
              <a:rPr lang="en-US" sz="1800">
                <a:solidFill>
                  <a:schemeClr val="tx1"/>
                </a:solidFill>
              </a:rPr>
              <a:t>This project mainly focuses on the improvements of lights on the football field and improvements on the concession stand operations.</a:t>
            </a:r>
          </a:p>
          <a:p>
            <a:pPr marL="800100" lvl="1" indent="-342900">
              <a:buFont typeface="Calibri" panose="03070A02030502020204" pitchFamily="66" charset="0"/>
              <a:buChar char="-"/>
            </a:pPr>
            <a:endParaRPr lang="en-US" sz="1800">
              <a:solidFill>
                <a:schemeClr val="tx1"/>
              </a:solidFill>
            </a:endParaRPr>
          </a:p>
          <a:p>
            <a:pPr lvl="1">
              <a:buFont typeface="Calibri" panose="03070A02030502020204" pitchFamily="66" charset="0"/>
              <a:buChar char="-"/>
            </a:pPr>
            <a:endParaRPr lang="en-US" sz="1800">
              <a:solidFill>
                <a:schemeClr val="tx1"/>
              </a:solidFill>
            </a:endParaRPr>
          </a:p>
          <a:p>
            <a:pPr lvl="1">
              <a:buFont typeface="Calibri" panose="03070A02030502020204" pitchFamily="66" charset="0"/>
              <a:buChar char="-"/>
            </a:pPr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0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3289-BE3A-FFCE-C6FC-9DD6A04B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50" y="363529"/>
            <a:ext cx="11555493" cy="1199599"/>
          </a:xfrm>
        </p:spPr>
        <p:txBody>
          <a:bodyPr>
            <a:normAutofit/>
          </a:bodyPr>
          <a:lstStyle/>
          <a:p>
            <a:r>
              <a:rPr lang="en-US" b="1">
                <a:latin typeface="Avenir Next LT Pro"/>
              </a:rPr>
              <a:t>5 Why's and answers Why Football fields needs the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2B14-1752-CCCF-21D6-BF58F1EE0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35" y="1260094"/>
            <a:ext cx="11357403" cy="5486446"/>
          </a:xfrm>
        </p:spPr>
        <p:txBody>
          <a:bodyPr vert="horz" lIns="0" tIns="0" rIns="0" bIns="0" rtlCol="0" anchor="t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2200">
                <a:solidFill>
                  <a:schemeClr val="tx1"/>
                </a:solidFill>
              </a:rPr>
              <a:t>New Melle Sports and Recreation currently has outdoor lights on only half of the park and the Football Field is not covered with the light</a:t>
            </a:r>
          </a:p>
          <a:p>
            <a:pPr algn="just">
              <a:lnSpc>
                <a:spcPct val="110000"/>
              </a:lnSpc>
            </a:pPr>
            <a:r>
              <a:rPr lang="en-US" sz="2200">
                <a:solidFill>
                  <a:schemeClr val="tx1"/>
                </a:solidFill>
              </a:rPr>
              <a:t>The lack of outdoor light causes vision constraints and is needed to improve vision and overall safety, Installing proper lighting can improve visibility and reduce the likelihood of accidents.</a:t>
            </a:r>
          </a:p>
          <a:p>
            <a:pPr algn="just">
              <a:lnSpc>
                <a:spcPct val="110000"/>
              </a:lnSpc>
            </a:pPr>
            <a:r>
              <a:rPr lang="en-US" sz="2200">
                <a:solidFill>
                  <a:schemeClr val="tx1"/>
                </a:solidFill>
              </a:rPr>
              <a:t>The installation of the outdoor lights will increase playing hours and would able to host the evening games, events and at the same time increase revenue.</a:t>
            </a:r>
          </a:p>
          <a:p>
            <a:pPr algn="just">
              <a:lnSpc>
                <a:spcPct val="110000"/>
              </a:lnSpc>
            </a:pPr>
            <a:r>
              <a:rPr lang="en-US" sz="2200">
                <a:solidFill>
                  <a:schemeClr val="tx1"/>
                </a:solidFill>
              </a:rPr>
              <a:t>Installation of the outdoor lights will help in meeting the demand and potentially might be able to attract new customers. </a:t>
            </a:r>
          </a:p>
          <a:p>
            <a:pPr algn="just">
              <a:lnSpc>
                <a:spcPct val="110000"/>
              </a:lnSpc>
            </a:pPr>
            <a:r>
              <a:rPr lang="en-US" sz="2200">
                <a:solidFill>
                  <a:schemeClr val="tx1"/>
                </a:solidFill>
              </a:rPr>
              <a:t>The installation of outdoor lighting can enhance the overall game experience. As high-quality, lightning gives an immersive experience for players and spectators too.</a:t>
            </a:r>
          </a:p>
        </p:txBody>
      </p:sp>
    </p:spTree>
    <p:extLst>
      <p:ext uri="{BB962C8B-B14F-4D97-AF65-F5344CB8AC3E}">
        <p14:creationId xmlns:p14="http://schemas.microsoft.com/office/powerpoint/2010/main" val="325476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29524" y="-64187"/>
            <a:ext cx="7648246" cy="147732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>
                <a:latin typeface="Avenir Next LT Pro"/>
              </a:rPr>
              <a:t>Return On Investment (ROI) for the Installation of LED light fixtures and mounting brackets on the Football Fields 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42239" y="1335217"/>
            <a:ext cx="7700360" cy="5381957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(ROI) is a financial metric used to evaluate the profitability of an investment or project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ROI = Return (Benefit)/Investment (Cost)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Football Field 2022 Income = $106,204.25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Football Field 2022 Expenses = $63,069.86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Football Field 2022 Net Income = $106,204.25 - $63,069.86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                                                             =$43,134.39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Proposed Investment = $27,991.00+$89,571.00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                                          = $117,562.00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(From quotation provided by American Electric &amp; Data, Inc.)</a:t>
            </a:r>
          </a:p>
          <a:p>
            <a:pPr>
              <a:lnSpc>
                <a:spcPct val="110000"/>
              </a:lnSpc>
              <a:buFont typeface="The Hand Extrablack"/>
              <a:buChar char="•"/>
            </a:pPr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ROI = ($43,134.39/$117,562.00) x 100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solidFill>
                  <a:schemeClr val="tx1"/>
                </a:solidFill>
                <a:latin typeface="Avenir Next LT Pro"/>
                <a:cs typeface="Calibri"/>
              </a:rPr>
              <a:t>            </a:t>
            </a:r>
            <a:r>
              <a:rPr lang="en-US" b="1">
                <a:solidFill>
                  <a:schemeClr val="tx1"/>
                </a:solidFill>
                <a:highlight>
                  <a:srgbClr val="000000"/>
                </a:highlight>
                <a:latin typeface="Avenir Next LT Pro"/>
                <a:cs typeface="Calibri"/>
              </a:rPr>
              <a:t>= 36.69%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521A53D-BF63-9F2A-66EE-2445078B1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8069"/>
          <a:stretch/>
        </p:blipFill>
        <p:spPr>
          <a:xfrm>
            <a:off x="7598323" y="10"/>
            <a:ext cx="4593679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7608A5-29F8-9440-E57F-565712F629E9}"/>
              </a:ext>
            </a:extLst>
          </p:cNvPr>
          <p:cNvSpPr txBox="1"/>
          <p:nvPr/>
        </p:nvSpPr>
        <p:spPr>
          <a:xfrm>
            <a:off x="9575579" y="6657945"/>
            <a:ext cx="26164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236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7C6B5330-2AE0-7ACD-C21F-2BBFA8C7E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15" r="19363" b="-3"/>
          <a:stretch/>
        </p:blipFill>
        <p:spPr>
          <a:xfrm>
            <a:off x="7333307" y="10"/>
            <a:ext cx="4858695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59708" y="2934"/>
            <a:ext cx="7431812" cy="1477328"/>
          </a:xfrm>
        </p:spPr>
        <p:txBody>
          <a:bodyPr wrap="square" anchor="ctr">
            <a:normAutofit/>
          </a:bodyPr>
          <a:lstStyle/>
          <a:p>
            <a:r>
              <a:rPr lang="en-US" sz="2800" b="1">
                <a:latin typeface="Avenir Next LT Pro"/>
              </a:rPr>
              <a:t>Payback Period on the Investment for the Installation of LED light fixtures and mounting brackets on the Football Fields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92365" y="1543487"/>
            <a:ext cx="7789294" cy="426049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Payback period = Initial Investment / Annual Net Income</a:t>
            </a:r>
          </a:p>
          <a:p>
            <a:pPr marL="342900" indent="-342900"/>
            <a:r>
              <a:rPr lang="en-US" sz="2200">
                <a:solidFill>
                  <a:schemeClr val="tx1"/>
                </a:solidFill>
              </a:rPr>
              <a:t>Payback period = $117,562.00 / $43,134.39</a:t>
            </a:r>
          </a:p>
          <a:p>
            <a:pPr marL="0" indent="0">
              <a:buNone/>
            </a:pPr>
            <a:r>
              <a:rPr lang="en-US" sz="2200">
                <a:solidFill>
                  <a:schemeClr val="tx1"/>
                </a:solidFill>
              </a:rPr>
              <a:t>                                = </a:t>
            </a:r>
            <a:r>
              <a:rPr lang="en-US" sz="2200" b="1">
                <a:solidFill>
                  <a:schemeClr val="tx1"/>
                </a:solidFill>
              </a:rPr>
              <a:t>2.72 years</a:t>
            </a:r>
            <a:r>
              <a:rPr lang="en-US" sz="220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r>
              <a:rPr lang="en-US" sz="2200" b="1">
                <a:solidFill>
                  <a:schemeClr val="tx1"/>
                </a:solidFill>
              </a:rPr>
              <a:t>Additional Metrics:</a:t>
            </a:r>
          </a:p>
          <a:p>
            <a:pPr marL="342900" indent="-342900"/>
            <a:r>
              <a:rPr lang="en-US" sz="2200">
                <a:solidFill>
                  <a:schemeClr val="tx1"/>
                </a:solidFill>
              </a:rPr>
              <a:t>Net Present Value (NPV) and Internal Rate of Return (IRR)</a:t>
            </a:r>
          </a:p>
          <a:p>
            <a:pPr marL="342900" indent="-342900"/>
            <a:r>
              <a:rPr lang="en-US" sz="2200">
                <a:solidFill>
                  <a:schemeClr val="tx1"/>
                </a:solidFill>
              </a:rPr>
              <a:t>NPV is a measure of the net present value of future cash flows, discounted at the required rate of return-</a:t>
            </a:r>
          </a:p>
          <a:p>
            <a:pPr marL="342900" indent="-342900"/>
            <a:r>
              <a:rPr lang="en-US" sz="2200">
                <a:solidFill>
                  <a:schemeClr val="tx1"/>
                </a:solidFill>
              </a:rPr>
              <a:t>NPV = -$17,062.49</a:t>
            </a:r>
          </a:p>
          <a:p>
            <a:pPr marL="342900" indent="-342900"/>
            <a:r>
              <a:rPr lang="en-US" sz="2200">
                <a:solidFill>
                  <a:schemeClr val="tx1"/>
                </a:solidFill>
              </a:rPr>
              <a:t>IRR is the rate at which the NPV of the investment is zero</a:t>
            </a:r>
          </a:p>
          <a:p>
            <a:pPr marL="342900" indent="-342900"/>
            <a:r>
              <a:rPr lang="en-US" sz="2200">
                <a:solidFill>
                  <a:schemeClr val="tx1"/>
                </a:solidFill>
              </a:rPr>
              <a:t>IRR = 8.5%</a:t>
            </a:r>
          </a:p>
          <a:p>
            <a:pPr marL="0" indent="0">
              <a:buNone/>
            </a:pPr>
            <a:endParaRPr lang="en-US" sz="2200">
              <a:solidFill>
                <a:srgbClr val="FFFFFF">
                  <a:alpha val="58000"/>
                </a:srgbClr>
              </a:solidFill>
            </a:endParaRPr>
          </a:p>
          <a:p>
            <a:pPr marL="0" indent="0">
              <a:buNone/>
            </a:pPr>
            <a:endParaRPr lang="en-US" sz="2200">
              <a:solidFill>
                <a:srgbClr val="FFFFFF">
                  <a:alpha val="58000"/>
                </a:srgbClr>
              </a:solidFill>
            </a:endParaRPr>
          </a:p>
          <a:p>
            <a:pPr marL="0" indent="0">
              <a:buNone/>
            </a:pPr>
            <a:endParaRPr lang="en-US" sz="2200">
              <a:solidFill>
                <a:srgbClr val="FFFFFF">
                  <a:alpha val="58000"/>
                </a:srgbClr>
              </a:solidFill>
            </a:endParaRPr>
          </a:p>
          <a:p>
            <a:pPr marL="0" indent="0">
              <a:buNone/>
            </a:pPr>
            <a:endParaRPr lang="en-US" sz="2200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327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7C6B5330-2AE0-7ACD-C21F-2BBFA8C7E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15" r="19363" b="-3"/>
          <a:stretch/>
        </p:blipFill>
        <p:spPr>
          <a:xfrm>
            <a:off x="8791455" y="10"/>
            <a:ext cx="3400547" cy="6857990"/>
          </a:xfrm>
          <a:custGeom>
            <a:avLst/>
            <a:gdLst/>
            <a:ahLst/>
            <a:cxnLst/>
            <a:rect l="l" t="t" r="r" b="b"/>
            <a:pathLst>
              <a:path w="4858695" h="6858000">
                <a:moveTo>
                  <a:pt x="492746" y="0"/>
                </a:moveTo>
                <a:lnTo>
                  <a:pt x="4858695" y="0"/>
                </a:lnTo>
                <a:lnTo>
                  <a:pt x="4858695" y="6858000"/>
                </a:lnTo>
                <a:lnTo>
                  <a:pt x="0" y="6858000"/>
                </a:lnTo>
                <a:lnTo>
                  <a:pt x="8292" y="6849586"/>
                </a:lnTo>
                <a:cubicBezTo>
                  <a:pt x="364724" y="6471364"/>
                  <a:pt x="1039362" y="5693031"/>
                  <a:pt x="1267733" y="4893468"/>
                </a:cubicBezTo>
                <a:cubicBezTo>
                  <a:pt x="1496104" y="4093905"/>
                  <a:pt x="1464141" y="2947616"/>
                  <a:pt x="1378520" y="2052209"/>
                </a:cubicBezTo>
                <a:cubicBezTo>
                  <a:pt x="1292899" y="1156802"/>
                  <a:pt x="980727" y="345663"/>
                  <a:pt x="492746" y="0"/>
                </a:cubicBezTo>
                <a:close/>
              </a:path>
            </a:pathLst>
          </a:cu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09757" y="33992"/>
            <a:ext cx="6923812" cy="715328"/>
          </a:xfrm>
        </p:spPr>
        <p:txBody>
          <a:bodyPr wrap="square" anchor="ctr">
            <a:normAutofit/>
          </a:bodyPr>
          <a:lstStyle/>
          <a:p>
            <a:r>
              <a:rPr lang="en-US" b="1">
                <a:latin typeface="Avenir Next LT Pro"/>
              </a:rPr>
              <a:t>GRANT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93695" y="791822"/>
            <a:ext cx="9383649" cy="6220191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AutoNum type="arabicParenR"/>
            </a:pPr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MLB-MLBPA Youth Development Foundation Grant</a:t>
            </a:r>
            <a:endParaRPr lang="en-US" sz="1600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Funding Category includes-</a:t>
            </a:r>
          </a:p>
          <a:p>
            <a:r>
              <a:rPr lang="en-US" sz="1600">
                <a:solidFill>
                  <a:schemeClr val="tx1"/>
                </a:solidFill>
              </a:rPr>
              <a:t>Capital projects :include field renovations and installing lighting.</a:t>
            </a:r>
          </a:p>
          <a:p>
            <a:r>
              <a:rPr lang="en-US" sz="1600">
                <a:solidFill>
                  <a:schemeClr val="tx1"/>
                </a:solidFill>
              </a:rPr>
              <a:t>Baseball/Softball programs :cover in-school/after-school game programming, equipment, uniforms and 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player registration fees practice facility rental </a:t>
            </a:r>
            <a:r>
              <a:rPr lang="en-US" sz="1600">
                <a:solidFill>
                  <a:schemeClr val="tx1"/>
                </a:solidFill>
              </a:rPr>
              <a:t>fees.</a:t>
            </a:r>
          </a:p>
          <a:p>
            <a:r>
              <a:rPr lang="en-US" sz="1600">
                <a:solidFill>
                  <a:schemeClr val="tx1"/>
                </a:solidFill>
              </a:rPr>
              <a:t>Education initiatives: include programs, exhibits and other learning opportunities that use baseball and softball as its primary focus to promote interest and engagement in the game</a:t>
            </a:r>
          </a:p>
          <a:p>
            <a:r>
              <a:rPr lang="en-US" sz="1600">
                <a:solidFill>
                  <a:schemeClr val="tx1"/>
                </a:solidFill>
              </a:rPr>
              <a:t>Accepts Letter of Inquiry submissions on a rolling basis throughout the year with no deadlines and 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grant decisions are made by its Board of Directors on a quarterly basis.</a:t>
            </a:r>
            <a:endParaRPr lang="en-US" sz="1600">
              <a:solidFill>
                <a:schemeClr val="tx1"/>
              </a:solidFill>
            </a:endParaRPr>
          </a:p>
          <a:p>
            <a:r>
              <a:rPr lang="en-US" sz="1600">
                <a:solidFill>
                  <a:schemeClr val="tx1"/>
                </a:solidFill>
              </a:rPr>
              <a:t>Contact : Email YDF@mlb.com or call (212) 931-7886</a:t>
            </a:r>
          </a:p>
          <a:p>
            <a:pPr marL="0" indent="0" algn="just">
              <a:buNone/>
            </a:pPr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2)  The National Recreation and Park Association (NRPA) Grant 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Deadline: March 31</a:t>
            </a:r>
          </a:p>
          <a:p>
            <a:pPr marL="0" indent="0" algn="just">
              <a:buNone/>
            </a:pPr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3) Snee-Reinhardt Charitable Foundation Grant 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Deadline:</a:t>
            </a:r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Second Tuesday in May</a:t>
            </a:r>
          </a:p>
          <a:p>
            <a:pPr marL="0" indent="0" algn="just">
              <a:buNone/>
            </a:pPr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                  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Second Tuesday in September</a:t>
            </a:r>
          </a:p>
          <a:p>
            <a:endParaRPr lang="en-US" sz="1600">
              <a:solidFill>
                <a:schemeClr val="tx1"/>
              </a:solidFill>
            </a:endParaRPr>
          </a:p>
          <a:p>
            <a:endParaRPr lang="en-US" sz="16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tx1"/>
              </a:solidFill>
            </a:endParaRPr>
          </a:p>
          <a:p>
            <a:endParaRPr lang="en-US" sz="1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87325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LightSeedRightStep">
      <a:dk1>
        <a:srgbClr val="000000"/>
      </a:dk1>
      <a:lt1>
        <a:srgbClr val="FFFFFF"/>
      </a:lt1>
      <a:dk2>
        <a:srgbClr val="22333C"/>
      </a:dk2>
      <a:lt2>
        <a:srgbClr val="E2E4E8"/>
      </a:lt2>
      <a:accent1>
        <a:srgbClr val="ACA07C"/>
      </a:accent1>
      <a:accent2>
        <a:srgbClr val="9DA76A"/>
      </a:accent2>
      <a:accent3>
        <a:srgbClr val="8EAA7A"/>
      </a:accent3>
      <a:accent4>
        <a:srgbClr val="70B070"/>
      </a:accent4>
      <a:accent5>
        <a:srgbClr val="7CAD90"/>
      </a:accent5>
      <a:accent6>
        <a:srgbClr val="6DACA1"/>
      </a:accent6>
      <a:hlink>
        <a:srgbClr val="697BAE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BlobVTI</vt:lpstr>
      <vt:lpstr>Group 3  Hari Prasath Jothiswaran Gnan Srivarsh Bekkesula Narahari Yashwanth Majji Yi-Hsuan Chan Renukalaxmi Dudhe Jiderechukwu Becky Ogbodo   </vt:lpstr>
      <vt:lpstr>RECAP</vt:lpstr>
      <vt:lpstr>PowerPoint Presentation</vt:lpstr>
      <vt:lpstr>FOLLOWED BY</vt:lpstr>
      <vt:lpstr>Process Improvement &amp; Operations</vt:lpstr>
      <vt:lpstr>5 Why's and answers Why Football fields needs the lights</vt:lpstr>
      <vt:lpstr>Return On Investment (ROI) for the Installation of LED light fixtures and mounting brackets on the Football Fields </vt:lpstr>
      <vt:lpstr>Payback Period on the Investment for the Installation of LED light fixtures and mounting brackets on the Football Fields</vt:lpstr>
      <vt:lpstr>GRANT</vt:lpstr>
      <vt:lpstr>Supply Chain/Operations Management</vt:lpstr>
      <vt:lpstr>Margin Line Graph</vt:lpstr>
      <vt:lpstr>NMSR Menu, Cost and Price Analysis</vt:lpstr>
      <vt:lpstr>Additional Menu Analysis</vt:lpstr>
      <vt:lpstr>PowerPoint Presentation</vt:lpstr>
      <vt:lpstr>Competitor Product Analysis and Sales Review</vt:lpstr>
      <vt:lpstr>PowerPoint Presentation</vt:lpstr>
      <vt:lpstr>Supplier Management</vt:lpstr>
      <vt:lpstr>Food order lead time: 3 days</vt:lpstr>
      <vt:lpstr>PowerPoint Presentation</vt:lpstr>
      <vt:lpstr>RECOMMENDATION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revision>7</cp:revision>
  <dcterms:created xsi:type="dcterms:W3CDTF">2023-04-16T20:32:15Z</dcterms:created>
  <dcterms:modified xsi:type="dcterms:W3CDTF">2023-04-20T02:15:07Z</dcterms:modified>
</cp:coreProperties>
</file>